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4"/>
  </p:notesMasterIdLst>
  <p:sldIdLst>
    <p:sldId id="282" r:id="rId3"/>
    <p:sldId id="419" r:id="rId4"/>
    <p:sldId id="420" r:id="rId5"/>
    <p:sldId id="421" r:id="rId6"/>
    <p:sldId id="422" r:id="rId7"/>
    <p:sldId id="423" r:id="rId8"/>
    <p:sldId id="418" r:id="rId9"/>
    <p:sldId id="281" r:id="rId10"/>
    <p:sldId id="300" r:id="rId11"/>
    <p:sldId id="301" r:id="rId12"/>
    <p:sldId id="302" r:id="rId13"/>
    <p:sldId id="389" r:id="rId14"/>
    <p:sldId id="390" r:id="rId15"/>
    <p:sldId id="303" r:id="rId16"/>
    <p:sldId id="424" r:id="rId17"/>
    <p:sldId id="304" r:id="rId18"/>
    <p:sldId id="305" r:id="rId19"/>
    <p:sldId id="306" r:id="rId20"/>
    <p:sldId id="307" r:id="rId21"/>
    <p:sldId id="318" r:id="rId22"/>
    <p:sldId id="309" r:id="rId23"/>
    <p:sldId id="317" r:id="rId24"/>
    <p:sldId id="310" r:id="rId25"/>
    <p:sldId id="311" r:id="rId26"/>
    <p:sldId id="312" r:id="rId27"/>
    <p:sldId id="384" r:id="rId28"/>
    <p:sldId id="313" r:id="rId29"/>
    <p:sldId id="314" r:id="rId30"/>
    <p:sldId id="321" r:id="rId31"/>
    <p:sldId id="322" r:id="rId32"/>
    <p:sldId id="425" r:id="rId33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66"/>
    <a:srgbClr val="A50021"/>
    <a:srgbClr val="000099"/>
    <a:srgbClr val="003399"/>
    <a:srgbClr val="008000"/>
    <a:srgbClr val="FF505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07"/>
    <p:restoredTop sz="94651"/>
  </p:normalViewPr>
  <p:slideViewPr>
    <p:cSldViewPr showGuides="1">
      <p:cViewPr>
        <p:scale>
          <a:sx n="99" d="100"/>
          <a:sy n="99" d="100"/>
        </p:scale>
        <p:origin x="-1056" y="72"/>
      </p:cViewPr>
      <p:guideLst>
        <p:guide orient="horz" pos="216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notesMaster" Target="notesMasters/notesMaster1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5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4.vml.rels><?xml version="1.0" encoding="UTF-8" standalone="yes"?>
<Relationships xmlns="http://schemas.openxmlformats.org/package/2006/relationships"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5.vml.rels><?xml version="1.0" encoding="UTF-8" standalone="yes"?>
<Relationships xmlns="http://schemas.openxmlformats.org/package/2006/relationships"><Relationship Id="rId4" Type="http://schemas.openxmlformats.org/officeDocument/2006/relationships/image" Target="../media/image50.wmf"/><Relationship Id="rId3" Type="http://schemas.openxmlformats.org/officeDocument/2006/relationships/image" Target="../media/image49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17.vml.rels><?xml version="1.0" encoding="UTF-8" standalone="yes"?>
<Relationships xmlns="http://schemas.openxmlformats.org/package/2006/relationships"><Relationship Id="rId4" Type="http://schemas.openxmlformats.org/officeDocument/2006/relationships/image" Target="../media/image78.wmf"/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18.vml.rels><?xml version="1.0" encoding="UTF-8" standalone="yes"?>
<Relationships xmlns="http://schemas.openxmlformats.org/package/2006/relationships"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19.vml.rels><?xml version="1.0" encoding="UTF-8" standalone="yes"?>
<Relationships xmlns="http://schemas.openxmlformats.org/package/2006/relationships"><Relationship Id="rId5" Type="http://schemas.openxmlformats.org/officeDocument/2006/relationships/image" Target="../media/image91.wmf"/><Relationship Id="rId4" Type="http://schemas.openxmlformats.org/officeDocument/2006/relationships/image" Target="../media/image90.wmf"/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7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4" Type="http://schemas.openxmlformats.org/officeDocument/2006/relationships/image" Target="../media/image20.wmf"/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7" Type="http://schemas.openxmlformats.org/officeDocument/2006/relationships/image" Target="../media/image29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18.wmf"/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4" Type="http://schemas.openxmlformats.org/officeDocument/2006/relationships/image" Target="../media/image34.wmf"/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E6A378-461C-43CD-9D80-3FA556CFD5D7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892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Образец текста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Второй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Третий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Четвертый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Пятый уровень</a:t>
            </a:r>
            <a:endParaRPr kumimoji="0" lang="ru-RU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>
              <a:buNone/>
            </a:pPr>
            <a:fld id="{9A0DB2DC-4C9A-4742-B13C-FB6460FD3503}" type="slidenum">
              <a:rPr lang="ru-RU" sz="1200" dirty="0"/>
            </a:fld>
            <a:endParaRPr lang="ru-RU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grpSp>
          <p:nvGrpSpPr>
            <p:cNvPr id="2058" name="Group 5"/>
            <p:cNvGrpSpPr/>
            <p:nvPr/>
          </p:nvGrpSpPr>
          <p:grpSpPr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1" name="Rectangle 6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4" name="Rectangle 9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5" name="Rectangle 10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6" name="Rectangle 11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7" name="Rectangle 12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" name="Rectangle 13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9" name="Rectangle 14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" name="Rectangle 15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5429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429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31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24B56B7-1F8A-493A-8F0F-7B17D2C8E2B4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>
              <a:buNone/>
            </a:pPr>
            <a:fld id="{9A0DB2DC-4C9A-4742-B13C-FB6460FD3503}" type="slidenum">
              <a:rPr lang="ru-RU" dirty="0">
                <a:latin typeface="Arial Black" panose="020B0A04020102020204" pitchFamily="34" charset="0"/>
              </a:rPr>
            </a:fld>
            <a:endParaRPr lang="ru-RU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noProof="1"/>
              <a:t>Образец текста</a:t>
            </a:r>
            <a:endParaRPr lang="ru-RU" noProof="1"/>
          </a:p>
          <a:p>
            <a:pPr lvl="1"/>
            <a:r>
              <a:rPr lang="ru-RU" noProof="1"/>
              <a:t>Второй уровень</a:t>
            </a:r>
            <a:endParaRPr lang="ru-RU" noProof="1"/>
          </a:p>
          <a:p>
            <a:pPr lvl="2"/>
            <a:r>
              <a:rPr lang="ru-RU" noProof="1"/>
              <a:t>Третий уровень</a:t>
            </a:r>
            <a:endParaRPr lang="ru-RU" noProof="1"/>
          </a:p>
          <a:p>
            <a:pPr lvl="3"/>
            <a:r>
              <a:rPr lang="ru-RU" noProof="1"/>
              <a:t>Четвертый уровень</a:t>
            </a:r>
            <a:endParaRPr lang="ru-RU" noProof="1"/>
          </a:p>
          <a:p>
            <a:pPr lvl="4"/>
            <a:r>
              <a:rPr lang="ru-RU" noProof="1"/>
              <a:t>Пятый уровень</a:t>
            </a:r>
            <a:endParaRPr lang="ru-RU" noProof="1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2D7E43-52B9-40B4-9F5E-964C29B88CA5}" type="slidenum">
              <a:rPr lang="ru-RU" altLang="ru-RU"/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noProof="1"/>
              <a:t>Образец заголовка</a:t>
            </a:r>
            <a:endParaRPr lang="ru-RU" noProof="1"/>
          </a:p>
        </p:txBody>
      </p:sp>
      <p:sp>
        <p:nvSpPr>
          <p:cNvPr id="3" name="Рисунок SmartArt 2"/>
          <p:cNvSpPr>
            <a:spLocks noGrp="1"/>
          </p:cNvSpPr>
          <p:nvPr>
            <p:ph type="pic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9979DD-4D6A-41E6-9297-16C40E56A306}" type="slidenum">
              <a:rPr lang="ru-RU" altLang="ru-RU"/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ru-RU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32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2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dirty="0"/>
            </a:fld>
            <a:endParaRPr lang="ru-RU" dirty="0">
              <a:latin typeface="Arial" panose="020B0604020202020204" pitchFamily="34" charset="0"/>
            </a:endParaRPr>
          </a:p>
        </p:txBody>
      </p:sp>
      <p:grpSp>
        <p:nvGrpSpPr>
          <p:cNvPr id="1028" name="Group 4"/>
          <p:cNvGrpSpPr/>
          <p:nvPr/>
        </p:nvGrpSpPr>
        <p:grpSpPr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ru-RU" dirty="0"/>
              <a:t>Образец заголовка</a:t>
            </a:r>
            <a:endParaRPr lang="ru-RU" altLang="ru-RU" dirty="0"/>
          </a:p>
        </p:txBody>
      </p:sp>
      <p:sp>
        <p:nvSpPr>
          <p:cNvPr id="1030" name="Rectangle 15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ru-RU" dirty="0"/>
              <a:t>Образец текста</a:t>
            </a:r>
            <a:endParaRPr lang="ru-RU" altLang="ru-RU" dirty="0"/>
          </a:p>
          <a:p>
            <a:pPr lvl="1"/>
            <a:r>
              <a:rPr lang="ru-RU" altLang="ru-RU" dirty="0"/>
              <a:t>Второй уровень</a:t>
            </a:r>
            <a:endParaRPr lang="ru-RU" altLang="ru-RU" dirty="0"/>
          </a:p>
          <a:p>
            <a:pPr lvl="2"/>
            <a:r>
              <a:rPr lang="ru-RU" altLang="ru-RU" dirty="0"/>
              <a:t>Третий уровень</a:t>
            </a:r>
            <a:endParaRPr lang="ru-RU" altLang="ru-RU" dirty="0"/>
          </a:p>
          <a:p>
            <a:pPr lvl="3"/>
            <a:r>
              <a:rPr lang="ru-RU" altLang="ru-RU" dirty="0"/>
              <a:t>Четвертый уровень</a:t>
            </a:r>
            <a:endParaRPr lang="ru-RU" altLang="ru-RU" dirty="0"/>
          </a:p>
          <a:p>
            <a:pPr lvl="4"/>
            <a:r>
              <a:rPr lang="ru-RU" altLang="ru-RU" dirty="0"/>
              <a:t>Пятый уровень</a:t>
            </a:r>
            <a:endParaRPr lang="ru-RU" altLang="ru-RU" dirty="0"/>
          </a:p>
        </p:txBody>
      </p:sp>
      <p:sp>
        <p:nvSpPr>
          <p:cNvPr id="532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D33EE4E-3CC7-4BD7-9E94-C8A90552D53D}" type="datetime1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image" Target="../media/image20.wmf"/><Relationship Id="rId7" Type="http://schemas.openxmlformats.org/officeDocument/2006/relationships/oleObject" Target="../embeddings/oleObject17.bin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2" Type="http://schemas.openxmlformats.org/officeDocument/2006/relationships/image" Target="../media/image17.wmf"/><Relationship Id="rId10" Type="http://schemas.openxmlformats.org/officeDocument/2006/relationships/vmlDrawing" Target="../drawings/vmlDrawing4.vml"/><Relationship Id="rId1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2.bin"/><Relationship Id="rId8" Type="http://schemas.openxmlformats.org/officeDocument/2006/relationships/image" Target="../media/image24.wmf"/><Relationship Id="rId7" Type="http://schemas.openxmlformats.org/officeDocument/2006/relationships/oleObject" Target="../embeddings/oleObject21.bin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Relationship Id="rId3" Type="http://schemas.openxmlformats.org/officeDocument/2006/relationships/image" Target="../media/image22.wmf"/><Relationship Id="rId2" Type="http://schemas.openxmlformats.org/officeDocument/2006/relationships/oleObject" Target="../embeddings/oleObject18.bin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4.xml"/><Relationship Id="rId10" Type="http://schemas.openxmlformats.org/officeDocument/2006/relationships/image" Target="../media/image25.wmf"/><Relationship Id="rId1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7.bin"/><Relationship Id="rId8" Type="http://schemas.openxmlformats.org/officeDocument/2006/relationships/image" Target="../media/image18.wmf"/><Relationship Id="rId7" Type="http://schemas.openxmlformats.org/officeDocument/2006/relationships/oleObject" Target="../embeddings/oleObject26.bin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9.wmf"/><Relationship Id="rId3" Type="http://schemas.openxmlformats.org/officeDocument/2006/relationships/oleObject" Target="../embeddings/oleObject24.bin"/><Relationship Id="rId2" Type="http://schemas.openxmlformats.org/officeDocument/2006/relationships/image" Target="../media/image17.wmf"/><Relationship Id="rId18" Type="http://schemas.openxmlformats.org/officeDocument/2006/relationships/vmlDrawing" Target="../drawings/vmlDrawing6.vml"/><Relationship Id="rId17" Type="http://schemas.openxmlformats.org/officeDocument/2006/relationships/slideLayout" Target="../slideLayouts/slideLayout4.xml"/><Relationship Id="rId16" Type="http://schemas.openxmlformats.org/officeDocument/2006/relationships/image" Target="../media/image30.wmf"/><Relationship Id="rId15" Type="http://schemas.openxmlformats.org/officeDocument/2006/relationships/oleObject" Target="../embeddings/oleObject30.bin"/><Relationship Id="rId14" Type="http://schemas.openxmlformats.org/officeDocument/2006/relationships/image" Target="../media/image29.wmf"/><Relationship Id="rId13" Type="http://schemas.openxmlformats.org/officeDocument/2006/relationships/oleObject" Target="../embeddings/oleObject29.bin"/><Relationship Id="rId12" Type="http://schemas.openxmlformats.org/officeDocument/2006/relationships/image" Target="../media/image28.wmf"/><Relationship Id="rId11" Type="http://schemas.openxmlformats.org/officeDocument/2006/relationships/oleObject" Target="../embeddings/oleObject28.bin"/><Relationship Id="rId10" Type="http://schemas.openxmlformats.org/officeDocument/2006/relationships/image" Target="../media/image27.wmf"/><Relationship Id="rId1" Type="http://schemas.openxmlformats.org/officeDocument/2006/relationships/oleObject" Target="../embeddings/oleObject23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35.png"/><Relationship Id="rId8" Type="http://schemas.openxmlformats.org/officeDocument/2006/relationships/image" Target="../media/image34.wmf"/><Relationship Id="rId7" Type="http://schemas.openxmlformats.org/officeDocument/2006/relationships/oleObject" Target="../embeddings/oleObject34.bin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Relationship Id="rId3" Type="http://schemas.openxmlformats.org/officeDocument/2006/relationships/oleObject" Target="../embeddings/oleObject32.bin"/><Relationship Id="rId2" Type="http://schemas.openxmlformats.org/officeDocument/2006/relationships/image" Target="../media/image31.wmf"/><Relationship Id="rId11" Type="http://schemas.openxmlformats.org/officeDocument/2006/relationships/vmlDrawing" Target="../drawings/vmlDrawing7.vml"/><Relationship Id="rId10" Type="http://schemas.openxmlformats.org/officeDocument/2006/relationships/slideLayout" Target="../slideLayouts/slideLayout4.xml"/><Relationship Id="rId1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42.png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8.vml"/><Relationship Id="rId8" Type="http://schemas.openxmlformats.org/officeDocument/2006/relationships/slideLayout" Target="../slideLayouts/slideLayout4.xml"/><Relationship Id="rId7" Type="http://schemas.openxmlformats.org/officeDocument/2006/relationships/image" Target="../media/image47.jpeg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wmf"/><Relationship Id="rId3" Type="http://schemas.openxmlformats.org/officeDocument/2006/relationships/oleObject" Target="../embeddings/oleObject36.bin"/><Relationship Id="rId2" Type="http://schemas.openxmlformats.org/officeDocument/2006/relationships/image" Target="../media/image43.wmf"/><Relationship Id="rId1" Type="http://schemas.openxmlformats.org/officeDocument/2006/relationships/oleObject" Target="../embeddings/oleObject35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9.vml"/><Relationship Id="rId8" Type="http://schemas.openxmlformats.org/officeDocument/2006/relationships/slideLayout" Target="../slideLayouts/slideLayout4.xml"/><Relationship Id="rId7" Type="http://schemas.openxmlformats.org/officeDocument/2006/relationships/image" Target="../media/image45.png"/><Relationship Id="rId6" Type="http://schemas.openxmlformats.org/officeDocument/2006/relationships/image" Target="../media/image50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9.wmf"/><Relationship Id="rId3" Type="http://schemas.openxmlformats.org/officeDocument/2006/relationships/oleObject" Target="../embeddings/oleObject38.bin"/><Relationship Id="rId2" Type="http://schemas.openxmlformats.org/officeDocument/2006/relationships/image" Target="../media/image48.wmf"/><Relationship Id="rId1" Type="http://schemas.openxmlformats.org/officeDocument/2006/relationships/oleObject" Target="../embeddings/oleObject37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oleObject" Target="../embeddings/oleObject43.bin"/><Relationship Id="rId7" Type="http://schemas.openxmlformats.org/officeDocument/2006/relationships/image" Target="../media/image54.wmf"/><Relationship Id="rId6" Type="http://schemas.openxmlformats.org/officeDocument/2006/relationships/oleObject" Target="../embeddings/oleObject42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41.bin"/><Relationship Id="rId3" Type="http://schemas.openxmlformats.org/officeDocument/2006/relationships/image" Target="../media/image52.wmf"/><Relationship Id="rId2" Type="http://schemas.openxmlformats.org/officeDocument/2006/relationships/oleObject" Target="../embeddings/oleObject40.bin"/><Relationship Id="rId10" Type="http://schemas.openxmlformats.org/officeDocument/2006/relationships/vmlDrawing" Target="../drawings/vmlDrawing10.vml"/><Relationship Id="rId1" Type="http://schemas.openxmlformats.org/officeDocument/2006/relationships/image" Target="../media/image51.png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5.wmf"/><Relationship Id="rId3" Type="http://schemas.openxmlformats.org/officeDocument/2006/relationships/oleObject" Target="../embeddings/oleObject45.bin"/><Relationship Id="rId2" Type="http://schemas.openxmlformats.org/officeDocument/2006/relationships/image" Target="../media/image54.wmf"/><Relationship Id="rId1" Type="http://schemas.openxmlformats.org/officeDocument/2006/relationships/oleObject" Target="../embeddings/oleObject44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61.wmf"/><Relationship Id="rId7" Type="http://schemas.openxmlformats.org/officeDocument/2006/relationships/oleObject" Target="../embeddings/oleObject47.bin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Relationship Id="rId3" Type="http://schemas.openxmlformats.org/officeDocument/2006/relationships/image" Target="../media/image57.wmf"/><Relationship Id="rId2" Type="http://schemas.openxmlformats.org/officeDocument/2006/relationships/oleObject" Target="../embeddings/oleObject46.bin"/><Relationship Id="rId10" Type="http://schemas.openxmlformats.org/officeDocument/2006/relationships/vmlDrawing" Target="../drawings/vmlDrawing12.vml"/><Relationship Id="rId1" Type="http://schemas.openxmlformats.org/officeDocument/2006/relationships/image" Target="../media/image56.pn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3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65.png"/><Relationship Id="rId6" Type="http://schemas.openxmlformats.org/officeDocument/2006/relationships/image" Target="../media/image59.png"/><Relationship Id="rId5" Type="http://schemas.openxmlformats.org/officeDocument/2006/relationships/image" Target="../media/image64.png"/><Relationship Id="rId4" Type="http://schemas.openxmlformats.org/officeDocument/2006/relationships/image" Target="../media/image63.wmf"/><Relationship Id="rId3" Type="http://schemas.openxmlformats.org/officeDocument/2006/relationships/oleObject" Target="../embeddings/oleObject49.bin"/><Relationship Id="rId2" Type="http://schemas.openxmlformats.org/officeDocument/2006/relationships/image" Target="../media/image62.wmf"/><Relationship Id="rId1" Type="http://schemas.openxmlformats.org/officeDocument/2006/relationships/oleObject" Target="../embeddings/oleObject48.bin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4.bin"/><Relationship Id="rId8" Type="http://schemas.openxmlformats.org/officeDocument/2006/relationships/image" Target="../media/image69.wmf"/><Relationship Id="rId7" Type="http://schemas.openxmlformats.org/officeDocument/2006/relationships/oleObject" Target="../embeddings/oleObject53.bin"/><Relationship Id="rId6" Type="http://schemas.openxmlformats.org/officeDocument/2006/relationships/image" Target="../media/image68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67.wmf"/><Relationship Id="rId3" Type="http://schemas.openxmlformats.org/officeDocument/2006/relationships/oleObject" Target="../embeddings/oleObject51.bin"/><Relationship Id="rId2" Type="http://schemas.openxmlformats.org/officeDocument/2006/relationships/image" Target="../media/image66.wmf"/><Relationship Id="rId14" Type="http://schemas.openxmlformats.org/officeDocument/2006/relationships/vmlDrawing" Target="../drawings/vmlDrawing14.vml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71.wmf"/><Relationship Id="rId11" Type="http://schemas.openxmlformats.org/officeDocument/2006/relationships/oleObject" Target="../embeddings/oleObject55.bin"/><Relationship Id="rId10" Type="http://schemas.openxmlformats.org/officeDocument/2006/relationships/image" Target="../media/image70.wmf"/><Relationship Id="rId1" Type="http://schemas.openxmlformats.org/officeDocument/2006/relationships/oleObject" Target="../embeddings/oleObject50.bin"/></Relationships>
</file>

<file path=ppt/slides/_rels/slide2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50.wmf"/><Relationship Id="rId7" Type="http://schemas.openxmlformats.org/officeDocument/2006/relationships/oleObject" Target="../embeddings/oleObject59.bin"/><Relationship Id="rId6" Type="http://schemas.openxmlformats.org/officeDocument/2006/relationships/image" Target="../media/image49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71.wmf"/><Relationship Id="rId3" Type="http://schemas.openxmlformats.org/officeDocument/2006/relationships/oleObject" Target="../embeddings/oleObject57.bin"/><Relationship Id="rId2" Type="http://schemas.openxmlformats.org/officeDocument/2006/relationships/image" Target="../media/image70.wmf"/><Relationship Id="rId10" Type="http://schemas.openxmlformats.org/officeDocument/2006/relationships/vmlDrawing" Target="../drawings/vmlDrawing15.vml"/><Relationship Id="rId1" Type="http://schemas.openxmlformats.org/officeDocument/2006/relationships/oleObject" Target="../embeddings/oleObject56.bin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6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2.wmf"/><Relationship Id="rId1" Type="http://schemas.openxmlformats.org/officeDocument/2006/relationships/oleObject" Target="../embeddings/oleObject60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4.GIF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image" Target="../media/image79.png"/><Relationship Id="rId8" Type="http://schemas.openxmlformats.org/officeDocument/2006/relationships/image" Target="../media/image78.wmf"/><Relationship Id="rId7" Type="http://schemas.openxmlformats.org/officeDocument/2006/relationships/oleObject" Target="../embeddings/oleObject64.bin"/><Relationship Id="rId6" Type="http://schemas.openxmlformats.org/officeDocument/2006/relationships/image" Target="../media/image77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76.wmf"/><Relationship Id="rId3" Type="http://schemas.openxmlformats.org/officeDocument/2006/relationships/oleObject" Target="../embeddings/oleObject62.bin"/><Relationship Id="rId2" Type="http://schemas.openxmlformats.org/officeDocument/2006/relationships/image" Target="../media/image75.wmf"/><Relationship Id="rId12" Type="http://schemas.openxmlformats.org/officeDocument/2006/relationships/vmlDrawing" Target="../drawings/vmlDrawing17.vml"/><Relationship Id="rId11" Type="http://schemas.openxmlformats.org/officeDocument/2006/relationships/slideLayout" Target="../slideLayouts/slideLayout7.xml"/><Relationship Id="rId10" Type="http://schemas.openxmlformats.org/officeDocument/2006/relationships/oleObject" Target="../embeddings/oleObject65.bin"/><Relationship Id="rId1" Type="http://schemas.openxmlformats.org/officeDocument/2006/relationships/oleObject" Target="../embeddings/oleObject6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0.png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0.bin"/><Relationship Id="rId8" Type="http://schemas.openxmlformats.org/officeDocument/2006/relationships/image" Target="../media/image84.wmf"/><Relationship Id="rId7" Type="http://schemas.openxmlformats.org/officeDocument/2006/relationships/oleObject" Target="../embeddings/oleObject69.bin"/><Relationship Id="rId6" Type="http://schemas.openxmlformats.org/officeDocument/2006/relationships/image" Target="../media/image83.w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82.wmf"/><Relationship Id="rId3" Type="http://schemas.openxmlformats.org/officeDocument/2006/relationships/oleObject" Target="../embeddings/oleObject67.bin"/><Relationship Id="rId2" Type="http://schemas.openxmlformats.org/officeDocument/2006/relationships/image" Target="../media/image81.wmf"/><Relationship Id="rId14" Type="http://schemas.openxmlformats.org/officeDocument/2006/relationships/vmlDrawing" Target="../drawings/vmlDrawing18.vml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86.wmf"/><Relationship Id="rId11" Type="http://schemas.openxmlformats.org/officeDocument/2006/relationships/oleObject" Target="../embeddings/oleObject71.bin"/><Relationship Id="rId10" Type="http://schemas.openxmlformats.org/officeDocument/2006/relationships/image" Target="../media/image85.wmf"/><Relationship Id="rId1" Type="http://schemas.openxmlformats.org/officeDocument/2006/relationships/oleObject" Target="../embeddings/oleObject66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6.bin"/><Relationship Id="rId8" Type="http://schemas.openxmlformats.org/officeDocument/2006/relationships/image" Target="../media/image90.wmf"/><Relationship Id="rId7" Type="http://schemas.openxmlformats.org/officeDocument/2006/relationships/oleObject" Target="../embeddings/oleObject75.bin"/><Relationship Id="rId6" Type="http://schemas.openxmlformats.org/officeDocument/2006/relationships/image" Target="../media/image89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88.wmf"/><Relationship Id="rId3" Type="http://schemas.openxmlformats.org/officeDocument/2006/relationships/oleObject" Target="../embeddings/oleObject73.bin"/><Relationship Id="rId2" Type="http://schemas.openxmlformats.org/officeDocument/2006/relationships/image" Target="../media/image87.wmf"/><Relationship Id="rId12" Type="http://schemas.openxmlformats.org/officeDocument/2006/relationships/vmlDrawing" Target="../drawings/vmlDrawing19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91.wmf"/><Relationship Id="rId1" Type="http://schemas.openxmlformats.org/officeDocument/2006/relationships/oleObject" Target="../embeddings/oleObject72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10.wmf"/><Relationship Id="rId1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14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10.wmf"/><Relationship Id="rId16" Type="http://schemas.openxmlformats.org/officeDocument/2006/relationships/vmlDrawing" Target="../drawings/vmlDrawing3.vml"/><Relationship Id="rId15" Type="http://schemas.openxmlformats.org/officeDocument/2006/relationships/slideLayout" Target="../slideLayouts/slideLayout12.xml"/><Relationship Id="rId14" Type="http://schemas.openxmlformats.org/officeDocument/2006/relationships/image" Target="../media/image11.wmf"/><Relationship Id="rId13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11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1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2906395" y="1763395"/>
            <a:ext cx="6186805" cy="2209800"/>
          </a:xfrm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ru-RU" altLang="ru-RU" sz="3600" dirty="0">
                <a:solidFill>
                  <a:srgbClr val="FFFFFF"/>
                </a:solidFill>
                <a:highlight>
                  <a:srgbClr val="000000"/>
                </a:highlight>
                <a:latin typeface="+mj-lt"/>
                <a:ea typeface="+mj-ea"/>
                <a:cs typeface="+mj-cs"/>
              </a:rPr>
              <a:t>Хабарламалардың,</a:t>
            </a:r>
            <a:r>
              <a:rPr lang="ru-RU" altLang="ru-RU" sz="36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" altLang="ru-RU" sz="3600" dirty="0">
                <a:solidFill>
                  <a:srgbClr val="FFFFFF"/>
                </a:solidFill>
                <a:highlight>
                  <a:srgbClr val="000000"/>
                </a:highlight>
                <a:latin typeface="+mj-lt"/>
                <a:ea typeface="+mj-ea"/>
                <a:cs typeface="+mj-cs"/>
              </a:rPr>
              <a:t>с</a:t>
            </a:r>
            <a:r>
              <a:rPr lang="ru-RU" altLang="ru-RU" sz="3600" dirty="0">
                <a:solidFill>
                  <a:srgbClr val="FFFFFF"/>
                </a:solidFill>
                <a:highlight>
                  <a:srgbClr val="000000"/>
                </a:highlight>
                <a:latin typeface="+mj-lt"/>
                <a:ea typeface="+mj-ea"/>
                <a:cs typeface="+mj-cs"/>
              </a:rPr>
              <a:t>игналдардың және шуылдарды</a:t>
            </a:r>
            <a:r>
              <a:rPr lang="" altLang="ru-RU" sz="3600" dirty="0">
                <a:solidFill>
                  <a:srgbClr val="FFFFFF"/>
                </a:solidFill>
                <a:highlight>
                  <a:srgbClr val="000000"/>
                </a:highlight>
                <a:latin typeface="+mj-lt"/>
                <a:ea typeface="+mj-ea"/>
                <a:cs typeface="+mj-cs"/>
              </a:rPr>
              <a:t>ң</a:t>
            </a:r>
            <a:r>
              <a:rPr lang="ru-RU" altLang="ru-RU" sz="3600" dirty="0">
                <a:solidFill>
                  <a:srgbClr val="FFFFFF"/>
                </a:solidFill>
                <a:highlight>
                  <a:srgbClr val="000000"/>
                </a:highlight>
                <a:latin typeface="+mj-lt"/>
                <a:ea typeface="+mj-ea"/>
                <a:cs typeface="+mj-cs"/>
              </a:rPr>
              <a:t> математикалық модельдері</a:t>
            </a:r>
            <a:endParaRPr lang="ru-RU" altLang="ru-RU" sz="3600" dirty="0">
              <a:solidFill>
                <a:srgbClr val="FFFFFF"/>
              </a:solidFill>
              <a:highlight>
                <a:srgbClr val="000000"/>
              </a:highlight>
              <a:latin typeface="+mj-lt"/>
              <a:ea typeface="+mj-ea"/>
              <a:cs typeface="+mj-cs"/>
            </a:endParaRPr>
          </a:p>
        </p:txBody>
      </p:sp>
      <p:sp>
        <p:nvSpPr>
          <p:cNvPr id="3076" name="TextBox 28"/>
          <p:cNvSpPr txBox="1"/>
          <p:nvPr/>
        </p:nvSpPr>
        <p:spPr>
          <a:xfrm>
            <a:off x="3401378" y="5139055"/>
            <a:ext cx="700405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" altLang="en-US" sz="4000" i="1" dirty="0"/>
              <a:t>Дәріс</a:t>
            </a:r>
            <a:r>
              <a:rPr lang="en-US" altLang="ru-RU" sz="4000" i="1" dirty="0"/>
              <a:t> 2</a:t>
            </a:r>
            <a:endParaRPr lang="en-US" altLang="ru-RU" sz="40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11267" name="Rectangle 2"/>
          <p:cNvSpPr>
            <a:spLocks noGrp="1"/>
          </p:cNvSpPr>
          <p:nvPr>
            <p:ph type="title"/>
          </p:nvPr>
        </p:nvSpPr>
        <p:spPr>
          <a:xfrm>
            <a:off x="476250" y="458788"/>
            <a:ext cx="8229600" cy="811212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" altLang="ru-RU" sz="2400" b="1" dirty="0">
                <a:solidFill>
                  <a:schemeClr val="bg2"/>
                </a:solidFill>
              </a:rPr>
              <a:t>Гармоникалық тербелістердің байланысы</a:t>
            </a:r>
            <a:endParaRPr lang="" altLang="ru-RU" sz="2400" b="1" dirty="0">
              <a:solidFill>
                <a:schemeClr val="bg2"/>
              </a:solidFill>
            </a:endParaRPr>
          </a:p>
        </p:txBody>
      </p:sp>
      <p:graphicFrame>
        <p:nvGraphicFramePr>
          <p:cNvPr id="2050" name="Object 24"/>
          <p:cNvGraphicFramePr>
            <a:graphicFrameLocks noChangeAspect="1"/>
          </p:cNvGraphicFramePr>
          <p:nvPr>
            <p:ph sz="half" idx="1"/>
          </p:nvPr>
        </p:nvGraphicFramePr>
        <p:xfrm>
          <a:off x="1422400" y="2754313"/>
          <a:ext cx="61198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1" imgW="2552700" imgH="368300" progId="Equation.DSMT4">
                  <p:embed/>
                </p:oleObj>
              </mc:Choice>
              <mc:Fallback>
                <p:oleObj name="" r:id="rId1" imgW="2552700" imgH="368300" progId="Equation.DSMT4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>
                      <a:xfrm>
                        <a:off x="1422400" y="2754313"/>
                        <a:ext cx="6119813" cy="88265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Rectangle 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1270" name="Rectangle 4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1271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1272" name="Rectangle 6"/>
          <p:cNvSpPr/>
          <p:nvPr/>
        </p:nvSpPr>
        <p:spPr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1273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1511300" y="1763713"/>
          <a:ext cx="60039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3" imgW="2514600" imgH="368300" progId="Equation.DSMT4">
                  <p:embed/>
                </p:oleObj>
              </mc:Choice>
              <mc:Fallback>
                <p:oleObj name="" r:id="rId3" imgW="2514600" imgH="368300" progId="Equation.DSMT4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1300" y="1763713"/>
                        <a:ext cx="6003925" cy="879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Text Box 9"/>
          <p:cNvSpPr txBox="1"/>
          <p:nvPr/>
        </p:nvSpPr>
        <p:spPr>
          <a:xfrm>
            <a:off x="1042988" y="1268413"/>
            <a:ext cx="57785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2400" dirty="0"/>
              <a:t>Эйлер формуласын сәйкес</a:t>
            </a:r>
            <a:endParaRPr lang="" altLang="ru-RU" sz="2400" dirty="0">
              <a:solidFill>
                <a:srgbClr val="003399"/>
              </a:solidFill>
            </a:endParaRPr>
          </a:p>
        </p:txBody>
      </p:sp>
      <p:sp>
        <p:nvSpPr>
          <p:cNvPr id="11276" name="Rectangle 1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1277" name="Rectangle 16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1278" name="Rectangle 20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2052" name="Object 21"/>
          <p:cNvGraphicFramePr>
            <a:graphicFrameLocks noChangeAspect="1"/>
          </p:cNvGraphicFramePr>
          <p:nvPr/>
        </p:nvGraphicFramePr>
        <p:xfrm>
          <a:off x="971550" y="3924300"/>
          <a:ext cx="7234238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5" imgW="2832100" imgH="266700" progId="Equation.DSMT4">
                  <p:embed/>
                </p:oleObj>
              </mc:Choice>
              <mc:Fallback>
                <p:oleObj name="" r:id="rId5" imgW="2832100" imgH="266700" progId="Equation.DSMT4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0" y="3924300"/>
                        <a:ext cx="7234238" cy="6810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0" name="Rectangle 22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2053" name="Object 34"/>
          <p:cNvGraphicFramePr>
            <a:graphicFrameLocks noChangeAspect="1"/>
          </p:cNvGraphicFramePr>
          <p:nvPr>
            <p:ph sz="half" idx="2"/>
          </p:nvPr>
        </p:nvGraphicFramePr>
        <p:xfrm>
          <a:off x="4797425" y="4959350"/>
          <a:ext cx="3455988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7" imgW="1308100" imgH="228600" progId="Equation.DSMT4">
                  <p:embed/>
                </p:oleObj>
              </mc:Choice>
              <mc:Fallback>
                <p:oleObj name="" r:id="rId7" imgW="1308100" imgH="228600" progId="Equation.DSMT4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>
                      <a:xfrm>
                        <a:off x="4797425" y="4959350"/>
                        <a:ext cx="3455988" cy="60325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Oval 23"/>
          <p:cNvSpPr/>
          <p:nvPr/>
        </p:nvSpPr>
        <p:spPr>
          <a:xfrm>
            <a:off x="6281738" y="2214563"/>
            <a:ext cx="2070100" cy="20701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2291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1229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" altLang="ru-RU" sz="2800" b="1" dirty="0">
                <a:solidFill>
                  <a:schemeClr val="bg2"/>
                </a:solidFill>
              </a:rPr>
              <a:t>Гармоникалық тербелістердің нақты және жорамал бөліктері</a:t>
            </a:r>
            <a:endParaRPr lang="ru-RU" altLang="ru-RU" sz="2800" b="1" dirty="0">
              <a:solidFill>
                <a:schemeClr val="bg2"/>
              </a:solidFill>
            </a:endParaRPr>
          </a:p>
        </p:txBody>
      </p:sp>
      <p:sp>
        <p:nvSpPr>
          <p:cNvPr id="12293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2294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2295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2296" name="Rectangle 7"/>
          <p:cNvSpPr/>
          <p:nvPr/>
        </p:nvSpPr>
        <p:spPr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2297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2298" name="Rectangle 1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2299" name="Rectangle 12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2300" name="Rectangle 13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2301" name="Rectangle 15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pic>
        <p:nvPicPr>
          <p:cNvPr id="5" name="Picture 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6488" y="1538288"/>
            <a:ext cx="4591050" cy="3814762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3074" name="Object 20"/>
          <p:cNvGraphicFramePr>
            <a:graphicFrameLocks noChangeAspect="1"/>
          </p:cNvGraphicFramePr>
          <p:nvPr/>
        </p:nvGraphicFramePr>
        <p:xfrm>
          <a:off x="1106488" y="5543550"/>
          <a:ext cx="151130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2" imgW="584200" imgH="203200" progId="Equation.DSMT4">
                  <p:embed/>
                </p:oleObj>
              </mc:Choice>
              <mc:Fallback>
                <p:oleObj name="" r:id="rId2" imgW="584200" imgH="203200" progId="Equation.DSMT4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06488" y="5543550"/>
                        <a:ext cx="1511300" cy="5254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21"/>
          <p:cNvSpPr txBox="1"/>
          <p:nvPr/>
        </p:nvSpPr>
        <p:spPr>
          <a:xfrm>
            <a:off x="2916238" y="5661025"/>
            <a:ext cx="21558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1800" dirty="0"/>
              <a:t>циклдік жиілік</a:t>
            </a:r>
            <a:endParaRPr lang="" altLang="ru-RU" sz="1800" dirty="0"/>
          </a:p>
        </p:txBody>
      </p:sp>
      <p:graphicFrame>
        <p:nvGraphicFramePr>
          <p:cNvPr id="3075" name="Object 23"/>
          <p:cNvGraphicFramePr>
            <a:graphicFrameLocks noChangeAspect="1"/>
          </p:cNvGraphicFramePr>
          <p:nvPr/>
        </p:nvGraphicFramePr>
        <p:xfrm>
          <a:off x="5472113" y="5634038"/>
          <a:ext cx="111760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4" imgW="431165" imgH="177800" progId="Equation.DSMT4">
                  <p:embed/>
                </p:oleObj>
              </mc:Choice>
              <mc:Fallback>
                <p:oleObj name="" r:id="rId4" imgW="431165" imgH="177800" progId="Equation.DSMT4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72113" y="5634038"/>
                        <a:ext cx="1117600" cy="4587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21"/>
          <p:cNvSpPr txBox="1"/>
          <p:nvPr/>
        </p:nvSpPr>
        <p:spPr>
          <a:xfrm>
            <a:off x="6773863" y="5643563"/>
            <a:ext cx="21558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- </a:t>
            </a:r>
            <a:r>
              <a:rPr lang="" altLang="ru-RU" sz="1800" dirty="0"/>
              <a:t>толық фаза</a:t>
            </a:r>
            <a:r>
              <a:rPr lang="ru-RU" altLang="ru-RU" sz="1800" dirty="0"/>
              <a:t>  </a:t>
            </a:r>
            <a:endParaRPr lang="ru-RU" altLang="ru-RU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749300" y="5918200"/>
            <a:ext cx="1955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dirty="0">
                <a:solidFill>
                  <a:srgbClr val="1818FF"/>
                </a:solidFill>
              </a:rPr>
              <a:t>ом</a:t>
            </a:r>
            <a:r>
              <a:rPr lang="en-US" alt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altLang="ru-RU" sz="2400" dirty="0">
                <a:solidFill>
                  <a:srgbClr val="1818FF"/>
                </a:solidFill>
              </a:rPr>
              <a:t>га</a:t>
            </a:r>
            <a:endParaRPr lang="ru-RU" altLang="ru-RU" sz="1800" dirty="0">
              <a:solidFill>
                <a:srgbClr val="1818FF"/>
              </a:solidFill>
            </a:endParaRPr>
          </a:p>
        </p:txBody>
      </p:sp>
      <p:sp>
        <p:nvSpPr>
          <p:cNvPr id="12308" name="Line 21"/>
          <p:cNvSpPr/>
          <p:nvPr/>
        </p:nvSpPr>
        <p:spPr>
          <a:xfrm flipV="1">
            <a:off x="7316788" y="1943100"/>
            <a:ext cx="0" cy="2430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9" name="Line 22"/>
          <p:cNvSpPr/>
          <p:nvPr/>
        </p:nvSpPr>
        <p:spPr>
          <a:xfrm>
            <a:off x="6146800" y="3249613"/>
            <a:ext cx="26114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10" name="Line 24"/>
          <p:cNvSpPr/>
          <p:nvPr/>
        </p:nvSpPr>
        <p:spPr>
          <a:xfrm flipV="1">
            <a:off x="7316788" y="2528888"/>
            <a:ext cx="720725" cy="7207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11" name="Freeform 26"/>
          <p:cNvSpPr/>
          <p:nvPr/>
        </p:nvSpPr>
        <p:spPr>
          <a:xfrm>
            <a:off x="7502525" y="3054350"/>
            <a:ext cx="84138" cy="195263"/>
          </a:xfrm>
          <a:custGeom>
            <a:avLst/>
            <a:gdLst>
              <a:gd name="txL" fmla="*/ 0 w 53"/>
              <a:gd name="txT" fmla="*/ 0 h 123"/>
              <a:gd name="txR" fmla="*/ 53 w 53"/>
              <a:gd name="txB" fmla="*/ 123 h 123"/>
            </a:gdLst>
            <a:ahLst/>
            <a:cxnLst>
              <a:cxn ang="0">
                <a:pos x="0" y="0"/>
              </a:cxn>
              <a:cxn ang="0">
                <a:pos x="2147483647" y="2147483647"/>
              </a:cxn>
            </a:cxnLst>
            <a:rect l="txL" t="txT" r="txR" b="txB"/>
            <a:pathLst>
              <a:path w="53" h="123">
                <a:moveTo>
                  <a:pt x="0" y="0"/>
                </a:moveTo>
                <a:cubicBezTo>
                  <a:pt x="26" y="39"/>
                  <a:pt x="53" y="74"/>
                  <a:pt x="53" y="123"/>
                </a:cubicBezTo>
              </a:path>
            </a:pathLst>
          </a:custGeom>
          <a:noFill/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2" name="Object 27"/>
          <p:cNvGraphicFramePr>
            <a:graphicFrameLocks noChangeAspect="1"/>
          </p:cNvGraphicFramePr>
          <p:nvPr/>
        </p:nvGraphicFramePr>
        <p:xfrm>
          <a:off x="7542213" y="2917825"/>
          <a:ext cx="7207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6" imgW="431165" imgH="177800" progId="Equation.DSMT4">
                  <p:embed/>
                </p:oleObj>
              </mc:Choice>
              <mc:Fallback>
                <p:oleObj name="" r:id="rId6" imgW="431165" imgH="177800" progId="Equation.DSMT4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42213" y="2917825"/>
                        <a:ext cx="720725" cy="295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8"/>
          <p:cNvGraphicFramePr>
            <a:graphicFrameLocks noChangeAspect="1"/>
          </p:cNvGraphicFramePr>
          <p:nvPr/>
        </p:nvGraphicFramePr>
        <p:xfrm>
          <a:off x="8621713" y="3294063"/>
          <a:ext cx="306387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7" imgW="215900" imgH="177800" progId="Equation.DSMT4">
                  <p:embed/>
                </p:oleObj>
              </mc:Choice>
              <mc:Fallback>
                <p:oleObj name="" r:id="rId7" imgW="215900" imgH="177800" progId="Equation.DSMT4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21713" y="3294063"/>
                        <a:ext cx="306387" cy="250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9"/>
          <p:cNvGraphicFramePr>
            <a:graphicFrameLocks noChangeAspect="1"/>
          </p:cNvGraphicFramePr>
          <p:nvPr/>
        </p:nvGraphicFramePr>
        <p:xfrm>
          <a:off x="7407275" y="1763713"/>
          <a:ext cx="350838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9" imgW="215900" imgH="165100" progId="Equation.DSMT4">
                  <p:embed/>
                </p:oleObj>
              </mc:Choice>
              <mc:Fallback>
                <p:oleObj name="" r:id="rId9" imgW="215900" imgH="165100" progId="Equation.DSMT4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407275" y="1763713"/>
                        <a:ext cx="350838" cy="268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,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,000000"/>
                                          </p:val>
                                        </p:tav>
                                        <p:tav tm="80000">
                                          <p:val>
                                            <p:fltVal val="9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,000000"/>
                                          </p:val>
                                        </p:tav>
                                        <p:tav tm="50000">
                                          <p:val>
                                            <p:fltVal val="0,95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13315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" altLang="ru-RU" sz="2800" b="1" dirty="0">
                <a:solidFill>
                  <a:schemeClr val="bg2"/>
                </a:solidFill>
              </a:rPr>
              <a:t>Комплексті гармоникалық тербелістің үшөлшемді графигі</a:t>
            </a:r>
            <a:endParaRPr lang="ru-RU" altLang="ru-RU" sz="2800" b="1" dirty="0">
              <a:solidFill>
                <a:schemeClr val="bg2"/>
              </a:solidFill>
            </a:endParaRPr>
          </a:p>
        </p:txBody>
      </p:sp>
      <p:sp>
        <p:nvSpPr>
          <p:cNvPr id="13316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3317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3318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3319" name="Rectangle 7"/>
          <p:cNvSpPr/>
          <p:nvPr/>
        </p:nvSpPr>
        <p:spPr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3320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3321" name="Rectangle 1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3322" name="Rectangle 12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3323" name="Rectangle 13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3324" name="Rectangle 15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pic>
        <p:nvPicPr>
          <p:cNvPr id="13325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6363" y="1538288"/>
            <a:ext cx="5676900" cy="4648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14339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85788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800" b="1" dirty="0">
                <a:solidFill>
                  <a:schemeClr val="bg2"/>
                </a:solidFill>
              </a:rPr>
              <a:t>Период</a:t>
            </a:r>
            <a:r>
              <a:rPr lang="" altLang="ru-RU" sz="2800" b="1" dirty="0">
                <a:solidFill>
                  <a:schemeClr val="bg2"/>
                </a:solidFill>
              </a:rPr>
              <a:t>ты сигналдар</a:t>
            </a:r>
            <a:endParaRPr lang="" altLang="ru-RU" sz="2800" b="1" dirty="0">
              <a:solidFill>
                <a:schemeClr val="bg2"/>
              </a:solidFill>
            </a:endParaRPr>
          </a:p>
        </p:txBody>
      </p:sp>
      <p:sp>
        <p:nvSpPr>
          <p:cNvPr id="14340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4341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4342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4343" name="Rectangle 7"/>
          <p:cNvSpPr/>
          <p:nvPr/>
        </p:nvSpPr>
        <p:spPr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4344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4345" name="Rectangle 1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4346" name="Rectangle 12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4347" name="Rectangle 13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4348" name="Rectangle 15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/>
        </p:nvGraphicFramePr>
        <p:xfrm>
          <a:off x="1285875" y="3203575"/>
          <a:ext cx="61198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2552700" imgH="368300" progId="Equation.DSMT4">
                  <p:embed/>
                </p:oleObj>
              </mc:Choice>
              <mc:Fallback>
                <p:oleObj name="" r:id="rId1" imgW="2552700" imgH="368300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85875" y="3203575"/>
                        <a:ext cx="6119813" cy="882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954088" y="4103688"/>
          <a:ext cx="7235825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2832100" imgH="266700" progId="Equation.DSMT4">
                  <p:embed/>
                </p:oleObj>
              </mc:Choice>
              <mc:Fallback>
                <p:oleObj name="" r:id="rId3" imgW="2832100" imgH="266700" progId="Equation.DSMT4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4088" y="4103688"/>
                        <a:ext cx="7235825" cy="6810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706938" y="4824413"/>
          <a:ext cx="3455987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5" imgW="1308100" imgH="228600" progId="Equation.DSMT4">
                  <p:embed/>
                </p:oleObj>
              </mc:Choice>
              <mc:Fallback>
                <p:oleObj name="" r:id="rId5" imgW="1308100" imgH="228600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06938" y="4824413"/>
                        <a:ext cx="3455987" cy="6032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376363" y="2413000"/>
          <a:ext cx="60039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7" imgW="2514600" imgH="368300" progId="Equation.DSMT4">
                  <p:embed/>
                </p:oleObj>
              </mc:Choice>
              <mc:Fallback>
                <p:oleObj name="" r:id="rId7" imgW="2514600" imgH="368300" progId="Equation.DSMT4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76363" y="2413000"/>
                        <a:ext cx="6003925" cy="879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106488" y="1763713"/>
          <a:ext cx="24860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9" imgW="1040765" imgH="228600" progId="Equation.DSMT4">
                  <p:embed/>
                </p:oleObj>
              </mc:Choice>
              <mc:Fallback>
                <p:oleObj name="" r:id="rId9" imgW="1040765" imgH="228600" progId="Equation.DSMT4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06488" y="1763713"/>
                        <a:ext cx="2486025" cy="546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4" name="TextBox 6"/>
          <p:cNvSpPr txBox="1"/>
          <p:nvPr/>
        </p:nvSpPr>
        <p:spPr>
          <a:xfrm>
            <a:off x="476250" y="1179513"/>
            <a:ext cx="805656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 </a:t>
            </a: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кезінде</a:t>
            </a:r>
            <a:r>
              <a:rPr lang="ru-RU" altLang="ru-RU" sz="1800" dirty="0"/>
              <a:t> </a:t>
            </a:r>
            <a:endParaRPr lang="ru-RU" altLang="ru-RU" sz="1800" dirty="0"/>
          </a:p>
        </p:txBody>
      </p:sp>
      <p:sp>
        <p:nvSpPr>
          <p:cNvPr id="14355" name="TextBox 7"/>
          <p:cNvSpPr txBox="1"/>
          <p:nvPr/>
        </p:nvSpPr>
        <p:spPr>
          <a:xfrm>
            <a:off x="3986213" y="1776413"/>
            <a:ext cx="3871912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" altLang="ru-RU" sz="1800" dirty="0"/>
              <a:t>периодты сигнал болады</a:t>
            </a:r>
            <a:endParaRPr lang="" altLang="ru-RU" sz="1800" dirty="0"/>
          </a:p>
        </p:txBody>
      </p:sp>
      <p:sp>
        <p:nvSpPr>
          <p:cNvPr id="14356" name="TextBox 8"/>
          <p:cNvSpPr txBox="1"/>
          <p:nvPr/>
        </p:nvSpPr>
        <p:spPr>
          <a:xfrm>
            <a:off x="836613" y="5156200"/>
            <a:ext cx="243046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Е</a:t>
            </a:r>
            <a:r>
              <a:rPr lang="" altLang="ru-RU" sz="1800" dirty="0"/>
              <a:t>гер</a:t>
            </a:r>
            <a:r>
              <a:rPr lang="ru-RU" altLang="ru-RU" sz="1800" dirty="0"/>
              <a:t> </a:t>
            </a:r>
            <a:r>
              <a:rPr lang="en-US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" altLang="ru-RU" sz="1800" dirty="0"/>
              <a:t>қосса</a:t>
            </a:r>
            <a:endParaRPr lang="" altLang="ru-RU" sz="1800" i="1" dirty="0"/>
          </a:p>
        </p:txBody>
      </p:sp>
      <p:graphicFrame>
        <p:nvGraphicFramePr>
          <p:cNvPr id="14357" name="Объект 9"/>
          <p:cNvGraphicFramePr>
            <a:graphicFrameLocks noChangeAspect="1"/>
          </p:cNvGraphicFramePr>
          <p:nvPr/>
        </p:nvGraphicFramePr>
        <p:xfrm>
          <a:off x="5130800" y="29083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1" imgW="452120" imgH="678180" progId="Equation.DSMT4">
                  <p:embed/>
                </p:oleObj>
              </mc:Choice>
              <mc:Fallback>
                <p:oleObj name="" r:id="rId11" imgW="452120" imgH="678180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30800" y="2908300"/>
                        <a:ext cx="9144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8" name="Объект 10"/>
          <p:cNvGraphicFramePr>
            <a:graphicFrameLocks noChangeAspect="1"/>
          </p:cNvGraphicFramePr>
          <p:nvPr/>
        </p:nvGraphicFramePr>
        <p:xfrm>
          <a:off x="3086100" y="5111750"/>
          <a:ext cx="59531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3" imgW="381000" imgH="482600" progId="Equation.DSMT4">
                  <p:embed/>
                </p:oleObj>
              </mc:Choice>
              <mc:Fallback>
                <p:oleObj name="" r:id="rId13" imgW="381000" imgH="482600" progId="Equation.DSMT4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86100" y="5111750"/>
                        <a:ext cx="595313" cy="752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TextBox 11"/>
          <p:cNvSpPr txBox="1"/>
          <p:nvPr/>
        </p:nvSpPr>
        <p:spPr>
          <a:xfrm>
            <a:off x="927100" y="5864225"/>
            <a:ext cx="434181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" altLang="ru-RU" sz="1800" dirty="0"/>
              <a:t>функция мәні өзгермейді</a:t>
            </a:r>
            <a:endParaRPr lang="" altLang="ru-RU" sz="1800" dirty="0"/>
          </a:p>
        </p:txBody>
      </p:sp>
      <p:graphicFrame>
        <p:nvGraphicFramePr>
          <p:cNvPr id="14360" name="Объект 12"/>
          <p:cNvGraphicFramePr>
            <a:graphicFrameLocks noChangeAspect="1"/>
          </p:cNvGraphicFramePr>
          <p:nvPr/>
        </p:nvGraphicFramePr>
        <p:xfrm>
          <a:off x="5381625" y="5467350"/>
          <a:ext cx="10223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5" imgW="482600" imgH="482600" progId="Equation.DSMT4">
                  <p:embed/>
                </p:oleObj>
              </mc:Choice>
              <mc:Fallback>
                <p:oleObj name="" r:id="rId15" imgW="482600" imgH="482600" progId="Equation.DSMT4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381625" y="5467350"/>
                        <a:ext cx="1022350" cy="1022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1" name="TextBox 13"/>
          <p:cNvSpPr txBox="1"/>
          <p:nvPr/>
        </p:nvSpPr>
        <p:spPr>
          <a:xfrm>
            <a:off x="6551613" y="5864225"/>
            <a:ext cx="112553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период</a:t>
            </a:r>
            <a:endParaRPr lang="ru-RU" alt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15363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800" b="1" dirty="0">
                <a:solidFill>
                  <a:schemeClr val="bg2"/>
                </a:solidFill>
              </a:rPr>
              <a:t> Хэвисайд</a:t>
            </a:r>
            <a:r>
              <a:rPr lang="" altLang="ru-RU" sz="2800" b="1" dirty="0">
                <a:solidFill>
                  <a:schemeClr val="bg2"/>
                </a:solidFill>
              </a:rPr>
              <a:t> қосылу функциясы</a:t>
            </a:r>
            <a:endParaRPr lang="" altLang="ru-RU" sz="2800" b="1" dirty="0">
              <a:solidFill>
                <a:schemeClr val="bg2"/>
              </a:solidFill>
            </a:endParaRPr>
          </a:p>
        </p:txBody>
      </p:sp>
      <p:sp>
        <p:nvSpPr>
          <p:cNvPr id="15364" name="Rectangle 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5365" name="Rectangle 4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5366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5367" name="Rectangle 6"/>
          <p:cNvSpPr/>
          <p:nvPr/>
        </p:nvSpPr>
        <p:spPr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5368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5369" name="Rectangle 8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5370" name="Rectangle 9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5371" name="Rectangle 10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5372" name="Rectangle 11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5373" name="Rectangle 17"/>
          <p:cNvSpPr/>
          <p:nvPr/>
        </p:nvSpPr>
        <p:spPr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4098" name="Object 16"/>
          <p:cNvGraphicFramePr>
            <a:graphicFrameLocks noChangeAspect="1"/>
          </p:cNvGraphicFramePr>
          <p:nvPr/>
        </p:nvGraphicFramePr>
        <p:xfrm>
          <a:off x="341630" y="1526381"/>
          <a:ext cx="3945255" cy="1680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" imgW="1879600" imgH="800100" progId="Equation.DSMT4">
                  <p:embed/>
                </p:oleObj>
              </mc:Choice>
              <mc:Fallback>
                <p:oleObj name="" r:id="rId1" imgW="1879600" imgH="800100" progId="Equation.DSMT4">
                  <p:embed/>
                  <p:pic>
                    <p:nvPicPr>
                      <p:cNvPr id="0" name="Picture 308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1630" y="1526381"/>
                        <a:ext cx="3945255" cy="16808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5" name="Rectangle 19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4099" name="Object 18"/>
          <p:cNvGraphicFramePr>
            <a:graphicFrameLocks noChangeAspect="1"/>
          </p:cNvGraphicFramePr>
          <p:nvPr/>
        </p:nvGraphicFramePr>
        <p:xfrm>
          <a:off x="4127500" y="1117600"/>
          <a:ext cx="4860925" cy="162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3" imgW="2272030" imgH="763270" progId="Word.Picture.8">
                  <p:embed/>
                </p:oleObj>
              </mc:Choice>
              <mc:Fallback>
                <p:oleObj name="" r:id="rId3" imgW="2272030" imgH="763270" progId="Word.Picture.8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27500" y="1117600"/>
                        <a:ext cx="4860925" cy="16208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7" name="Rectangle 21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4100" name="Object 20"/>
          <p:cNvGraphicFramePr>
            <a:graphicFrameLocks noChangeAspect="1"/>
          </p:cNvGraphicFramePr>
          <p:nvPr/>
        </p:nvGraphicFramePr>
        <p:xfrm>
          <a:off x="260350" y="4014788"/>
          <a:ext cx="5776913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5" imgW="2336800" imgH="241300" progId="Equation.DSMT4">
                  <p:embed/>
                </p:oleObj>
              </mc:Choice>
              <mc:Fallback>
                <p:oleObj name="" r:id="rId5" imgW="2336800" imgH="241300" progId="Equation.DSMT4">
                  <p:embed/>
                  <p:pic>
                    <p:nvPicPr>
                      <p:cNvPr id="0" name="Picture 308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0350" y="4014788"/>
                        <a:ext cx="5776913" cy="5889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9" name="Rectangle 23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4101" name="Object 22"/>
          <p:cNvGraphicFramePr>
            <a:graphicFrameLocks noChangeAspect="1"/>
          </p:cNvGraphicFramePr>
          <p:nvPr/>
        </p:nvGraphicFramePr>
        <p:xfrm>
          <a:off x="438150" y="4733925"/>
          <a:ext cx="5213350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7" imgW="2276475" imgH="771525" progId="Word.Picture.8">
                  <p:embed/>
                </p:oleObj>
              </mc:Choice>
              <mc:Fallback>
                <p:oleObj name="" r:id="rId7" imgW="2276475" imgH="771525" progId="Word.Picture.8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8150" y="4733925"/>
                        <a:ext cx="5213350" cy="1736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7" name="Text Box 24"/>
          <p:cNvSpPr txBox="1"/>
          <p:nvPr/>
        </p:nvSpPr>
        <p:spPr>
          <a:xfrm>
            <a:off x="755650" y="3357563"/>
            <a:ext cx="5545138" cy="3987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2000" dirty="0"/>
              <a:t>Тікбұрышты импульс</a:t>
            </a:r>
            <a:endParaRPr lang="" altLang="ru-RU" sz="2000" dirty="0"/>
          </a:p>
        </p:txBody>
      </p:sp>
      <p:pic>
        <p:nvPicPr>
          <p:cNvPr id="15382" name="Picture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302375" y="3206750"/>
            <a:ext cx="2670175" cy="3422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" name="TextBox 22"/>
          <p:cNvSpPr txBox="1"/>
          <p:nvPr/>
        </p:nvSpPr>
        <p:spPr>
          <a:xfrm>
            <a:off x="6261100" y="2806700"/>
            <a:ext cx="2755900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sz="1600" kern="1200" cap="none" spc="0" normalizeH="0" baseline="0" noProof="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Oliver Heaviside, 1850</a:t>
            </a:r>
            <a:r>
              <a:rPr kumimoji="0" lang="ru-RU" sz="1600" kern="1200" cap="none" spc="0" normalizeH="0" baseline="0" noProof="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-</a:t>
            </a:r>
            <a:r>
              <a:rPr kumimoji="0" lang="en-US" sz="1600" kern="1200" cap="none" spc="0" normalizeH="0" baseline="0" noProof="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1925</a:t>
            </a:r>
            <a:r>
              <a:rPr kumimoji="0" lang="ru-RU" sz="1600" kern="1200" cap="none" spc="0" normalizeH="0" baseline="0" noProof="0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+mn-cs"/>
              </a:rPr>
              <a:t>  </a:t>
            </a:r>
            <a:endParaRPr kumimoji="0" lang="ru-RU" sz="1600" kern="1200" cap="none" spc="0" normalizeH="0" baseline="0" noProof="0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17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17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>
                <a:sym typeface="+mn-ea"/>
              </a:rPr>
              <a:t>Дирак</a:t>
            </a:r>
            <a:r>
              <a:rPr lang="en-US" altLang="en-US">
                <a:sym typeface="+mn-ea"/>
              </a:rPr>
              <a:t> </a:t>
            </a:r>
            <a:r>
              <a:rPr lang="en-US"/>
              <a:t>Дельта-</a:t>
            </a:r>
            <a:r>
              <a:rPr lang="en-US">
                <a:sym typeface="+mn-ea"/>
              </a:rPr>
              <a:t>функция</a:t>
            </a:r>
            <a:r>
              <a:rPr lang="en-US" altLang="en-US">
                <a:sym typeface="+mn-ea"/>
              </a:rPr>
              <a:t>сы</a:t>
            </a:r>
            <a:r>
              <a:rPr lang="en-US">
                <a:sym typeface="+mn-ea"/>
              </a:rPr>
              <a:t> </a:t>
            </a:r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23215" y="1483995"/>
            <a:ext cx="2371725" cy="1104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260" y="2996565"/>
            <a:ext cx="1828800" cy="1038225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1547495" y="2708910"/>
            <a:ext cx="246507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en-US">
                <a:sym typeface="+mn-ea"/>
              </a:rPr>
              <a:t>Қасиеттері деген сұрақ</a:t>
            </a:r>
            <a:r>
              <a:rPr lang="en-US">
                <a:sym typeface="+mn-ea"/>
              </a:rPr>
              <a:t> 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710" y="3212465"/>
            <a:ext cx="3990975" cy="6762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715" y="4193540"/>
            <a:ext cx="6191250" cy="10001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215" y="5516880"/>
            <a:ext cx="4305300" cy="10001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7265" y="5601970"/>
            <a:ext cx="4272280" cy="8788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7990" y="1340485"/>
            <a:ext cx="2009775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16387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800" b="1" dirty="0">
                <a:solidFill>
                  <a:schemeClr val="bg2"/>
                </a:solidFill>
                <a:sym typeface="+mn-ea"/>
              </a:rPr>
              <a:t>Дирак</a:t>
            </a:r>
            <a:r>
              <a:rPr lang="" altLang="ru-RU" sz="2800" b="1" dirty="0">
                <a:solidFill>
                  <a:schemeClr val="bg2"/>
                </a:solidFill>
                <a:sym typeface="+mn-ea"/>
              </a:rPr>
              <a:t> </a:t>
            </a:r>
            <a:r>
              <a:rPr lang="ru-RU" altLang="ru-RU" sz="2800" b="1" dirty="0">
                <a:solidFill>
                  <a:schemeClr val="bg2"/>
                </a:solidFill>
              </a:rPr>
              <a:t>Дельта-функция</a:t>
            </a:r>
            <a:r>
              <a:rPr lang="" altLang="ru-RU" sz="2800" b="1" dirty="0">
                <a:solidFill>
                  <a:schemeClr val="bg2"/>
                </a:solidFill>
              </a:rPr>
              <a:t>сы</a:t>
            </a:r>
            <a:endParaRPr lang="" altLang="ru-RU" sz="2800" b="1" dirty="0">
              <a:solidFill>
                <a:schemeClr val="bg2"/>
              </a:solidFill>
            </a:endParaRPr>
          </a:p>
        </p:txBody>
      </p:sp>
      <p:sp>
        <p:nvSpPr>
          <p:cNvPr id="16388" name="Rectangle 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89" name="Rectangle 4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90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91" name="Rectangle 6"/>
          <p:cNvSpPr/>
          <p:nvPr/>
        </p:nvSpPr>
        <p:spPr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92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93" name="Rectangle 8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94" name="Rectangle 9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95" name="Rectangle 10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96" name="Rectangle 11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97" name="Rectangle 12"/>
          <p:cNvSpPr/>
          <p:nvPr/>
        </p:nvSpPr>
        <p:spPr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98" name="Rectangle 14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99" name="Rectangle 16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400" name="Rectangle 18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401" name="Rectangle 22"/>
          <p:cNvSpPr/>
          <p:nvPr/>
        </p:nvSpPr>
        <p:spPr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5122" name="Object 21"/>
          <p:cNvGraphicFramePr>
            <a:graphicFrameLocks noChangeAspect="1"/>
          </p:cNvGraphicFramePr>
          <p:nvPr/>
        </p:nvGraphicFramePr>
        <p:xfrm>
          <a:off x="881063" y="1268413"/>
          <a:ext cx="43561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1" imgW="1904365" imgH="406400" progId="Equation.DSMT4">
                  <p:embed/>
                </p:oleObj>
              </mc:Choice>
              <mc:Fallback>
                <p:oleObj name="" r:id="rId1" imgW="1904365" imgH="406400" progId="Equation.DSMT4">
                  <p:embed/>
                  <p:pic>
                    <p:nvPicPr>
                      <p:cNvPr id="0" name="Picture 309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81063" y="1268413"/>
                        <a:ext cx="4356100" cy="936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0" name="Text Box 23"/>
          <p:cNvSpPr txBox="1"/>
          <p:nvPr/>
        </p:nvSpPr>
        <p:spPr>
          <a:xfrm>
            <a:off x="566738" y="2259013"/>
            <a:ext cx="531018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дельта функциясының  (сүзгілеу) қасиеті</a:t>
            </a:r>
            <a:endParaRPr lang="ru-RU" altLang="ru-RU" sz="1800" dirty="0"/>
          </a:p>
        </p:txBody>
      </p:sp>
      <p:sp>
        <p:nvSpPr>
          <p:cNvPr id="16404" name="Rectangle 27"/>
          <p:cNvSpPr/>
          <p:nvPr/>
        </p:nvSpPr>
        <p:spPr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5123" name="Object 26"/>
          <p:cNvGraphicFramePr>
            <a:graphicFrameLocks noChangeAspect="1"/>
          </p:cNvGraphicFramePr>
          <p:nvPr/>
        </p:nvGraphicFramePr>
        <p:xfrm>
          <a:off x="881063" y="3032125"/>
          <a:ext cx="529272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3" imgW="2463800" imgH="495300" progId="Equation.DSMT4">
                  <p:embed/>
                </p:oleObj>
              </mc:Choice>
              <mc:Fallback>
                <p:oleObj name="" r:id="rId3" imgW="2463800" imgH="495300" progId="Equation.DSMT4">
                  <p:embed/>
                  <p:pic>
                    <p:nvPicPr>
                      <p:cNvPr id="0" name="Picture 309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1063" y="3032125"/>
                        <a:ext cx="5292725" cy="1063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42" name="Picture 28" descr="5a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288" y="4508500"/>
            <a:ext cx="3908425" cy="14176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3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2488" y="4464050"/>
            <a:ext cx="4103687" cy="19034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408" name="TextBox 25"/>
          <p:cNvSpPr txBox="1">
            <a:spLocks noChangeArrowheads="1"/>
          </p:cNvSpPr>
          <p:nvPr/>
        </p:nvSpPr>
        <p:spPr bwMode="auto">
          <a:xfrm>
            <a:off x="6507163" y="3249613"/>
            <a:ext cx="211613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Paul Adrien Maurice 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Dirac</a:t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ru-RU" alt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(1902-1984)</a:t>
            </a:r>
            <a:endParaRPr kumimoji="0" lang="ru-RU" altLang="ru-RU" sz="1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6409" name="Picture 27" descr="Поль Дирак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7288" y="1230313"/>
            <a:ext cx="2514600" cy="1885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17411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" altLang="ru-RU" sz="2800" b="1" dirty="0">
                <a:solidFill>
                  <a:schemeClr val="bg2"/>
                </a:solidFill>
              </a:rPr>
              <a:t>Хэвисайд</a:t>
            </a:r>
            <a:r>
              <a:rPr lang="ru-RU" altLang="ru-RU" sz="2800" b="1" dirty="0">
                <a:solidFill>
                  <a:schemeClr val="bg2"/>
                </a:solidFill>
              </a:rPr>
              <a:t> функциясы мен Дирак дельта функциясы арасындағы байланыс</a:t>
            </a:r>
            <a:endParaRPr lang="ru-RU" altLang="ru-RU" sz="2800" b="1" dirty="0">
              <a:solidFill>
                <a:schemeClr val="bg2"/>
              </a:solidFill>
            </a:endParaRPr>
          </a:p>
        </p:txBody>
      </p:sp>
      <p:sp>
        <p:nvSpPr>
          <p:cNvPr id="17412" name="Rectangle 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13" name="Rectangle 4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14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15" name="Rectangle 6"/>
          <p:cNvSpPr/>
          <p:nvPr/>
        </p:nvSpPr>
        <p:spPr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16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17" name="Rectangle 8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18" name="Rectangle 9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19" name="Rectangle 10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20" name="Rectangle 11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21" name="Rectangle 12"/>
          <p:cNvSpPr/>
          <p:nvPr/>
        </p:nvSpPr>
        <p:spPr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22" name="Rectangle 13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23" name="Rectangle 14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24" name="Rectangle 15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25" name="Rectangle 16"/>
          <p:cNvSpPr/>
          <p:nvPr/>
        </p:nvSpPr>
        <p:spPr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6165" name="Text Box 18"/>
          <p:cNvSpPr txBox="1"/>
          <p:nvPr/>
        </p:nvSpPr>
        <p:spPr>
          <a:xfrm>
            <a:off x="611188" y="1484313"/>
            <a:ext cx="3240087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Ол анық</a:t>
            </a:r>
            <a:endParaRPr lang="ru-RU" altLang="ru-RU" sz="1800" dirty="0"/>
          </a:p>
        </p:txBody>
      </p:sp>
      <p:sp>
        <p:nvSpPr>
          <p:cNvPr id="17427" name="Rectangle 19"/>
          <p:cNvSpPr/>
          <p:nvPr/>
        </p:nvSpPr>
        <p:spPr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7428" name="Rectangle 24"/>
          <p:cNvSpPr/>
          <p:nvPr/>
        </p:nvSpPr>
        <p:spPr>
          <a:xfrm>
            <a:off x="0" y="28416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6146" name="Object 23"/>
          <p:cNvGraphicFramePr>
            <a:graphicFrameLocks noChangeAspect="1"/>
          </p:cNvGraphicFramePr>
          <p:nvPr/>
        </p:nvGraphicFramePr>
        <p:xfrm>
          <a:off x="975995" y="1758950"/>
          <a:ext cx="423926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1" imgW="2082800" imgH="800100" progId="Equation.DSMT4">
                  <p:embed/>
                </p:oleObj>
              </mc:Choice>
              <mc:Fallback>
                <p:oleObj name="" r:id="rId1" imgW="2082800" imgH="800100" progId="Equation.DSMT4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75995" y="1758950"/>
                        <a:ext cx="4239260" cy="1625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0" name="Rectangle 26"/>
          <p:cNvSpPr/>
          <p:nvPr/>
        </p:nvSpPr>
        <p:spPr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6147" name="Object 25"/>
          <p:cNvGraphicFramePr>
            <a:graphicFrameLocks noChangeAspect="1"/>
          </p:cNvGraphicFramePr>
          <p:nvPr/>
        </p:nvGraphicFramePr>
        <p:xfrm>
          <a:off x="1008063" y="3876675"/>
          <a:ext cx="255587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3" imgW="1155700" imgH="609600" progId="Equation.DSMT4">
                  <p:embed/>
                </p:oleObj>
              </mc:Choice>
              <mc:Fallback>
                <p:oleObj name="" r:id="rId3" imgW="1155700" imgH="609600" progId="Equation.DSMT4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8063" y="3876675"/>
                        <a:ext cx="2555875" cy="1352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2" name="Rectangle 28"/>
          <p:cNvSpPr/>
          <p:nvPr/>
        </p:nvSpPr>
        <p:spPr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6148" name="Object 27"/>
          <p:cNvGraphicFramePr>
            <a:graphicFrameLocks noChangeAspect="1"/>
          </p:cNvGraphicFramePr>
          <p:nvPr/>
        </p:nvGraphicFramePr>
        <p:xfrm>
          <a:off x="4716463" y="3994150"/>
          <a:ext cx="216058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5" imgW="939800" imgH="457200" progId="Equation.DSMT4">
                  <p:embed/>
                </p:oleObj>
              </mc:Choice>
              <mc:Fallback>
                <p:oleObj name="" r:id="rId5" imgW="939800" imgH="457200" progId="Equation.DSMT4">
                  <p:embed/>
                  <p:pic>
                    <p:nvPicPr>
                      <p:cNvPr id="0" name="Picture 309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16463" y="3994150"/>
                        <a:ext cx="2160587" cy="1047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0" name="Text Box 29"/>
          <p:cNvSpPr txBox="1"/>
          <p:nvPr/>
        </p:nvSpPr>
        <p:spPr>
          <a:xfrm>
            <a:off x="701675" y="3433445"/>
            <a:ext cx="3240088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Демек, бұл мынадай</a:t>
            </a:r>
            <a:endParaRPr lang="ru-RU" altLang="ru-RU" sz="1800" dirty="0"/>
          </a:p>
        </p:txBody>
      </p:sp>
      <p:sp>
        <p:nvSpPr>
          <p:cNvPr id="6171" name="Text Box 30"/>
          <p:cNvSpPr txBox="1"/>
          <p:nvPr/>
        </p:nvSpPr>
        <p:spPr>
          <a:xfrm>
            <a:off x="3924300" y="4365625"/>
            <a:ext cx="431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и</a:t>
            </a:r>
            <a:endParaRPr lang="ru-RU" altLang="ru-RU" sz="1800" dirty="0"/>
          </a:p>
        </p:txBody>
      </p:sp>
      <p:sp>
        <p:nvSpPr>
          <p:cNvPr id="6172" name="Text Box 31"/>
          <p:cNvSpPr txBox="1"/>
          <p:nvPr/>
        </p:nvSpPr>
        <p:spPr>
          <a:xfrm>
            <a:off x="900113" y="5589588"/>
            <a:ext cx="734377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және дельта функциясын үзіліссіз (қадамдық) функцияларды ажырату үшін ресми түрде қолдануға болады</a:t>
            </a:r>
            <a:endParaRPr lang="ru-RU" altLang="ru-RU" sz="1800" dirty="0"/>
          </a:p>
        </p:txBody>
      </p:sp>
      <p:pic>
        <p:nvPicPr>
          <p:cNvPr id="6182" name="Picture 28" descr="5a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35575" y="1898650"/>
            <a:ext cx="3908425" cy="14176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72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72">
                                            <p:txEl>
                                              <p:charRg st="0" end="10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5" grpId="0"/>
      <p:bldP spid="6170" grpId="0"/>
      <p:bldP spid="617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3" name="Picture 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72150" y="3294063"/>
            <a:ext cx="3371850" cy="1838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5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18436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76275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" altLang="ru-RU" sz="2800" b="1" dirty="0">
                <a:solidFill>
                  <a:schemeClr val="bg2"/>
                </a:solidFill>
              </a:rPr>
              <a:t>Сигналдардың динамикалық көрінісі</a:t>
            </a:r>
            <a:endParaRPr lang="ru-RU" altLang="ru-RU" sz="2800" dirty="0"/>
          </a:p>
        </p:txBody>
      </p:sp>
      <p:sp>
        <p:nvSpPr>
          <p:cNvPr id="18437" name="Rectangle 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38" name="Rectangle 4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39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40" name="Rectangle 6"/>
          <p:cNvSpPr/>
          <p:nvPr/>
        </p:nvSpPr>
        <p:spPr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41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42" name="Rectangle 8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43" name="Rectangle 9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44" name="Rectangle 10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45" name="Rectangle 11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46" name="Rectangle 12"/>
          <p:cNvSpPr/>
          <p:nvPr/>
        </p:nvSpPr>
        <p:spPr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47" name="Rectangle 13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48" name="Rectangle 14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49" name="Rectangle 15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50" name="Rectangle 16"/>
          <p:cNvSpPr/>
          <p:nvPr/>
        </p:nvSpPr>
        <p:spPr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" name="Text Box 17"/>
          <p:cNvSpPr txBox="1"/>
          <p:nvPr/>
        </p:nvSpPr>
        <p:spPr>
          <a:xfrm>
            <a:off x="611188" y="1493838"/>
            <a:ext cx="7345362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сүзгілеу қасиетінің өрнегі</a:t>
            </a:r>
            <a:endParaRPr lang="ru-RU" altLang="ru-RU" sz="1800" dirty="0"/>
          </a:p>
        </p:txBody>
      </p:sp>
      <p:sp>
        <p:nvSpPr>
          <p:cNvPr id="18452" name="Rectangle 18"/>
          <p:cNvSpPr/>
          <p:nvPr/>
        </p:nvSpPr>
        <p:spPr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53" name="Rectangle 19"/>
          <p:cNvSpPr/>
          <p:nvPr/>
        </p:nvSpPr>
        <p:spPr>
          <a:xfrm>
            <a:off x="0" y="28416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54" name="Rectangle 21"/>
          <p:cNvSpPr/>
          <p:nvPr/>
        </p:nvSpPr>
        <p:spPr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55" name="Rectangle 23"/>
          <p:cNvSpPr/>
          <p:nvPr/>
        </p:nvSpPr>
        <p:spPr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" name="Text Box 25"/>
          <p:cNvSpPr txBox="1"/>
          <p:nvPr/>
        </p:nvSpPr>
        <p:spPr>
          <a:xfrm>
            <a:off x="642938" y="3000375"/>
            <a:ext cx="70008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 (дельта функциясының </a:t>
            </a:r>
            <a:r>
              <a:rPr lang="" altLang="ru-RU" sz="1800" dirty="0"/>
              <a:t>қасиетін</a:t>
            </a:r>
            <a:r>
              <a:rPr lang="ru-RU" altLang="ru-RU" sz="1800" dirty="0"/>
              <a:t> ескере отырып).</a:t>
            </a:r>
            <a:endParaRPr lang="ru-RU" altLang="ru-RU" sz="1800" dirty="0"/>
          </a:p>
        </p:txBody>
      </p:sp>
      <p:sp>
        <p:nvSpPr>
          <p:cNvPr id="7196" name="Text Box 27"/>
          <p:cNvSpPr txBox="1"/>
          <p:nvPr/>
        </p:nvSpPr>
        <p:spPr>
          <a:xfrm>
            <a:off x="785813" y="4429125"/>
            <a:ext cx="734377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және шек ретінде түсінеді</a:t>
            </a:r>
            <a:endParaRPr lang="ru-RU" altLang="ru-RU" sz="1800" dirty="0"/>
          </a:p>
        </p:txBody>
      </p:sp>
      <p:graphicFrame>
        <p:nvGraphicFramePr>
          <p:cNvPr id="7170" name="Object 28"/>
          <p:cNvGraphicFramePr>
            <a:graphicFrameLocks noChangeAspect="1"/>
          </p:cNvGraphicFramePr>
          <p:nvPr>
            <p:ph idx="1"/>
          </p:nvPr>
        </p:nvGraphicFramePr>
        <p:xfrm>
          <a:off x="1376363" y="1719263"/>
          <a:ext cx="4683125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2" imgW="1841500" imgH="406400" progId="Equation.DSMT4">
                  <p:embed/>
                </p:oleObj>
              </mc:Choice>
              <mc:Fallback>
                <p:oleObj name="" r:id="rId2" imgW="1841500" imgH="406400" progId="Equation.DSMT4">
                  <p:embed/>
                  <p:pic>
                    <p:nvPicPr>
                      <p:cNvPr id="0" name="Picture 3086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1376363" y="1719263"/>
                        <a:ext cx="4683125" cy="10334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9" name="Rectangle 3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7171" name="Object 30"/>
          <p:cNvGraphicFramePr>
            <a:graphicFrameLocks noChangeAspect="1"/>
          </p:cNvGraphicFramePr>
          <p:nvPr/>
        </p:nvGraphicFramePr>
        <p:xfrm>
          <a:off x="1196975" y="3429000"/>
          <a:ext cx="4684713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4" imgW="1790700" imgH="406400" progId="Equation.DSMT4">
                  <p:embed/>
                </p:oleObj>
              </mc:Choice>
              <mc:Fallback>
                <p:oleObj name="" r:id="rId4" imgW="1790700" imgH="406400" progId="Equation.DSMT4">
                  <p:embed/>
                  <p:pic>
                    <p:nvPicPr>
                      <p:cNvPr id="0" name="Picture 308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6975" y="3429000"/>
                        <a:ext cx="4684713" cy="10715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1" name="Rectangle 3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7172" name="Object 32"/>
          <p:cNvGraphicFramePr>
            <a:graphicFrameLocks noChangeAspect="1"/>
          </p:cNvGraphicFramePr>
          <p:nvPr/>
        </p:nvGraphicFramePr>
        <p:xfrm>
          <a:off x="1150938" y="4868863"/>
          <a:ext cx="6357937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6" imgW="2921000" imgH="571500" progId="Equation.DSMT4">
                  <p:embed/>
                </p:oleObj>
              </mc:Choice>
              <mc:Fallback>
                <p:oleObj name="" r:id="rId6" imgW="2921000" imgH="571500" progId="Equation.DSMT4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50938" y="4868863"/>
                        <a:ext cx="6357937" cy="12430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1" name="Object 43"/>
          <p:cNvGraphicFramePr>
            <a:graphicFrameLocks noChangeAspect="1"/>
          </p:cNvGraphicFramePr>
          <p:nvPr/>
        </p:nvGraphicFramePr>
        <p:xfrm>
          <a:off x="1150938" y="4868863"/>
          <a:ext cx="6357937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8" imgW="2921000" imgH="571500" progId="Equation.DSMT4">
                  <p:embed/>
                </p:oleObj>
              </mc:Choice>
              <mc:Fallback>
                <p:oleObj name="" r:id="rId8" imgW="2921000" imgH="571500" progId="Equation.DSMT4">
                  <p:embed/>
                  <p:pic>
                    <p:nvPicPr>
                      <p:cNvPr id="0" name="Picture 308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50938" y="4868863"/>
                        <a:ext cx="6357937" cy="12430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9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8197" name="Rectangle 2"/>
          <p:cNvSpPr>
            <a:spLocks noGrp="1"/>
          </p:cNvSpPr>
          <p:nvPr>
            <p:ph type="title"/>
          </p:nvPr>
        </p:nvSpPr>
        <p:spPr>
          <a:xfrm>
            <a:off x="476250" y="458788"/>
            <a:ext cx="8229600" cy="765175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altLang="ru-RU" sz="2800" b="1" dirty="0">
                <a:solidFill>
                  <a:schemeClr val="bg2"/>
                </a:solidFill>
                <a:sym typeface="+mn-ea"/>
              </a:rPr>
              <a:t>Сигналдардың динамикалық көрінісі</a:t>
            </a:r>
            <a:endParaRPr lang="ru-RU" altLang="ru-RU" sz="2800" dirty="0"/>
          </a:p>
        </p:txBody>
      </p:sp>
      <p:sp>
        <p:nvSpPr>
          <p:cNvPr id="19460" name="Rectangle 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61" name="Rectangle 4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62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63" name="Rectangle 6"/>
          <p:cNvSpPr/>
          <p:nvPr/>
        </p:nvSpPr>
        <p:spPr>
          <a:xfrm>
            <a:off x="0" y="2997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6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65" name="Rectangle 8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66" name="Rectangle 9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67" name="Rectangle 10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68" name="Rectangle 11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69" name="Rectangle 12"/>
          <p:cNvSpPr/>
          <p:nvPr/>
        </p:nvSpPr>
        <p:spPr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70" name="Rectangle 13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71" name="Rectangle 14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72" name="Rectangle 15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73" name="Rectangle 16"/>
          <p:cNvSpPr/>
          <p:nvPr/>
        </p:nvSpPr>
        <p:spPr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8212" name="Text Box 17"/>
          <p:cNvSpPr txBox="1"/>
          <p:nvPr/>
        </p:nvSpPr>
        <p:spPr>
          <a:xfrm>
            <a:off x="611188" y="1484313"/>
            <a:ext cx="7345362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1800" dirty="0"/>
              <a:t>Бұл өрнек</a:t>
            </a:r>
            <a:endParaRPr lang="" altLang="ru-RU" sz="1800" dirty="0"/>
          </a:p>
        </p:txBody>
      </p:sp>
      <p:sp>
        <p:nvSpPr>
          <p:cNvPr id="19475" name="Rectangle 18"/>
          <p:cNvSpPr/>
          <p:nvPr/>
        </p:nvSpPr>
        <p:spPr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76" name="Rectangle 21"/>
          <p:cNvSpPr/>
          <p:nvPr/>
        </p:nvSpPr>
        <p:spPr>
          <a:xfrm>
            <a:off x="0" y="31242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77" name="Rectangle 23"/>
          <p:cNvSpPr/>
          <p:nvPr/>
        </p:nvSpPr>
        <p:spPr>
          <a:xfrm>
            <a:off x="0" y="3024188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78" name="Rectangle 3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79" name="Rectangle 3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8194" name="Object 32"/>
          <p:cNvGraphicFramePr>
            <a:graphicFrameLocks noChangeAspect="1"/>
          </p:cNvGraphicFramePr>
          <p:nvPr/>
        </p:nvGraphicFramePr>
        <p:xfrm>
          <a:off x="836613" y="1628775"/>
          <a:ext cx="6357937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1" imgW="2921000" imgH="571500" progId="Equation.DSMT4">
                  <p:embed/>
                </p:oleObj>
              </mc:Choice>
              <mc:Fallback>
                <p:oleObj name="" r:id="rId1" imgW="2921000" imgH="571500" progId="Equation.DSMT4">
                  <p:embed/>
                  <p:pic>
                    <p:nvPicPr>
                      <p:cNvPr id="0" name="Picture 310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36613" y="1628775"/>
                        <a:ext cx="6357937" cy="12430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9" name="Text Box 17"/>
          <p:cNvSpPr txBox="1"/>
          <p:nvPr/>
        </p:nvSpPr>
        <p:spPr>
          <a:xfrm>
            <a:off x="714375" y="3143250"/>
            <a:ext cx="7345363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1800" dirty="0"/>
              <a:t>шекті жағдайда мына графикке ұқсас болады</a:t>
            </a:r>
            <a:endParaRPr lang="" altLang="ru-RU" sz="1800" dirty="0"/>
          </a:p>
        </p:txBody>
      </p:sp>
      <p:sp>
        <p:nvSpPr>
          <p:cNvPr id="19482" name="Rectangle 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1557338" y="3429000"/>
          <a:ext cx="4932362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3" imgW="2543175" imgH="809625" progId="Word.Picture.8">
                  <p:embed/>
                </p:oleObj>
              </mc:Choice>
              <mc:Fallback>
                <p:oleObj name="" r:id="rId3" imgW="2543175" imgH="809625" progId="Word.Picture.8">
                  <p:embed/>
                  <p:pic>
                    <p:nvPicPr>
                      <p:cNvPr id="0" name="Picture 310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7338" y="3429000"/>
                        <a:ext cx="4932362" cy="1876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785813" y="5072063"/>
            <a:ext cx="7345363" cy="9220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ru-RU" kern="1200" cap="none" spc="0" normalizeH="0" baseline="0" noProof="0">
                <a:latin typeface="Arial" panose="020B0604020202020204" pitchFamily="34" charset="0"/>
                <a:ea typeface="+mn-ea"/>
                <a:cs typeface="+mn-cs"/>
              </a:rPr>
              <a:t>демек, динамикалық көрініс әртүрлі «амплитудалық» факторларға көбейтілген «дельта импульстерінің» «тығыз» қосындысы болып табылады.</a:t>
            </a:r>
            <a:endParaRPr kumimoji="0" lang="ru-RU" kern="1200" cap="none" spc="0" normalizeH="0" baseline="0" noProof="0"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charRg st="0" end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2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2"/>
          <p:cNvSpPr txBox="1">
            <a:spLocks noChangeArrowheads="1"/>
          </p:cNvSpPr>
          <p:nvPr/>
        </p:nvSpPr>
        <p:spPr bwMode="auto">
          <a:xfrm>
            <a:off x="395288" y="382588"/>
            <a:ext cx="7837487" cy="4615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b="1">
                <a:solidFill>
                  <a:srgbClr val="003399"/>
                </a:solidFill>
                <a:latin typeface="Times New Roman" panose="02020603050405020304" pitchFamily="18" charset="0"/>
              </a:rPr>
              <a:t>ТӘУЕЛСІЗ АЙ</a:t>
            </a:r>
            <a:r>
              <a:rPr lang="" altLang="ru-RU" b="1">
                <a:solidFill>
                  <a:srgbClr val="003399"/>
                </a:solidFill>
                <a:latin typeface="Times New Roman" panose="02020603050405020304" pitchFamily="18" charset="0"/>
              </a:rPr>
              <a:t>НЫМАЛЫСЫ</a:t>
            </a:r>
            <a:r>
              <a:rPr lang="ru-RU" altLang="ru-RU" b="1">
                <a:solidFill>
                  <a:srgbClr val="003399"/>
                </a:solidFill>
                <a:latin typeface="Times New Roman" panose="02020603050405020304" pitchFamily="18" charset="0"/>
              </a:rPr>
              <a:t> ТҮРІ БОЙЫНША СИГНАЛДАРДЫ</a:t>
            </a:r>
            <a:r>
              <a:rPr lang="" altLang="ru-RU" b="1">
                <a:solidFill>
                  <a:srgbClr val="003399"/>
                </a:solidFill>
                <a:latin typeface="Times New Roman" panose="02020603050405020304" pitchFamily="18" charset="0"/>
              </a:rPr>
              <a:t>Ң ЖІКТЕЛУІ</a:t>
            </a:r>
            <a:br>
              <a:rPr lang="ru-RU" altLang="ru-RU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ru-RU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аналог</a:t>
            </a:r>
            <a:r>
              <a:rPr lang="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ты</a:t>
            </a:r>
            <a:r>
              <a:rPr lang="ru-RU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(континуал</a:t>
            </a:r>
            <a:r>
              <a:rPr lang="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ды</a:t>
            </a:r>
            <a:r>
              <a:rPr lang="ru-RU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)                                  дискрет</a:t>
            </a:r>
            <a:r>
              <a:rPr lang="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ті</a:t>
            </a:r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            (</a:t>
            </a:r>
            <a:r>
              <a:rPr lang="" altLang="ru-RU">
                <a:solidFill>
                  <a:srgbClr val="000000"/>
                </a:solidFill>
                <a:latin typeface="Times New Roman" panose="02020603050405020304" pitchFamily="18" charset="0"/>
              </a:rPr>
              <a:t>уақыт үздіксіз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t>)                                           (</a:t>
            </a:r>
            <a:r>
              <a:rPr lang="" altLang="ru-RU">
                <a:solidFill>
                  <a:srgbClr val="000000"/>
                </a:solidFill>
                <a:latin typeface="Times New Roman" panose="02020603050405020304" pitchFamily="18" charset="0"/>
              </a:rPr>
              <a:t>уақыт дискретті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b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импульс</a:t>
            </a:r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t>         (аналог</a:t>
            </a:r>
            <a:r>
              <a:rPr lang="" altLang="ru-RU">
                <a:solidFill>
                  <a:srgbClr val="000000"/>
                </a:solidFill>
                <a:latin typeface="Times New Roman" panose="02020603050405020304" pitchFamily="18" charset="0"/>
              </a:rPr>
              <a:t>ты сигнал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endParaRPr lang="ru-RU" altLang="ru-RU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endParaRPr lang="ru-RU" altLang="ru-RU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       видеоимпуль</a:t>
            </a:r>
            <a:r>
              <a:rPr lang="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стер</a:t>
            </a:r>
            <a:r>
              <a:rPr lang="ru-RU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 радиоимпуль</a:t>
            </a:r>
            <a:r>
              <a:rPr lang="" altLang="ru-RU" b="1">
                <a:solidFill>
                  <a:srgbClr val="000000"/>
                </a:solidFill>
                <a:latin typeface="Times New Roman" panose="02020603050405020304" pitchFamily="18" charset="0"/>
              </a:rPr>
              <a:t>стер</a:t>
            </a:r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t>    (</a:t>
            </a:r>
            <a:r>
              <a:rPr lang="" altLang="ru-RU">
                <a:solidFill>
                  <a:srgbClr val="000000"/>
                </a:solidFill>
                <a:latin typeface="Times New Roman" panose="02020603050405020304" pitchFamily="18" charset="0"/>
              </a:rPr>
              <a:t>таңбасын бір ғана рет өзгертеді)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(</a:t>
            </a:r>
            <a:r>
              <a:rPr lang="" altLang="ru-RU">
                <a:solidFill>
                  <a:srgbClr val="000000"/>
                </a:solidFill>
                <a:latin typeface="Times New Roman" panose="02020603050405020304" pitchFamily="18" charset="0"/>
              </a:rPr>
              <a:t>таңбасын көп рет өзгертеді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t>	 </a:t>
            </a:r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42" name="Line 3"/>
          <p:cNvSpPr>
            <a:spLocks noChangeShapeType="1"/>
          </p:cNvSpPr>
          <p:nvPr/>
        </p:nvSpPr>
        <p:spPr bwMode="auto">
          <a:xfrm flipH="1">
            <a:off x="1331278" y="773113"/>
            <a:ext cx="20574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443" name="Line 4"/>
          <p:cNvSpPr>
            <a:spLocks noChangeShapeType="1"/>
          </p:cNvSpPr>
          <p:nvPr/>
        </p:nvSpPr>
        <p:spPr bwMode="auto">
          <a:xfrm>
            <a:off x="5066348" y="773113"/>
            <a:ext cx="16002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444" name="Line 5"/>
          <p:cNvSpPr>
            <a:spLocks noChangeShapeType="1"/>
          </p:cNvSpPr>
          <p:nvPr/>
        </p:nvSpPr>
        <p:spPr bwMode="auto">
          <a:xfrm>
            <a:off x="2681288" y="2759393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61445" name="Group 14"/>
          <p:cNvGrpSpPr/>
          <p:nvPr/>
        </p:nvGrpSpPr>
        <p:grpSpPr bwMode="auto">
          <a:xfrm>
            <a:off x="1825943" y="3563620"/>
            <a:ext cx="3971925" cy="342900"/>
            <a:chOff x="1519" y="2125"/>
            <a:chExt cx="2502" cy="216"/>
          </a:xfrm>
        </p:grpSpPr>
        <p:sp>
          <p:nvSpPr>
            <p:cNvPr id="61446" name="Line 6"/>
            <p:cNvSpPr>
              <a:spLocks noChangeShapeType="1"/>
            </p:cNvSpPr>
            <p:nvPr/>
          </p:nvSpPr>
          <p:spPr bwMode="auto">
            <a:xfrm>
              <a:off x="2653" y="2125"/>
              <a:ext cx="1368" cy="2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61447" name="Line 7"/>
            <p:cNvSpPr>
              <a:spLocks noChangeShapeType="1"/>
            </p:cNvSpPr>
            <p:nvPr/>
          </p:nvSpPr>
          <p:spPr bwMode="auto">
            <a:xfrm flipH="1">
              <a:off x="1519" y="2125"/>
              <a:ext cx="936" cy="2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6144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61449" name="Object 12"/>
          <p:cNvGraphicFramePr>
            <a:graphicFrameLocks noChangeAspect="1"/>
          </p:cNvGraphicFramePr>
          <p:nvPr/>
        </p:nvGraphicFramePr>
        <p:xfrm>
          <a:off x="1105853" y="1673543"/>
          <a:ext cx="348932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" r:id="rId1" imgW="2553970" imgH="956945" progId="Word.Picture.8">
                  <p:embed/>
                </p:oleObj>
              </mc:Choice>
              <mc:Fallback>
                <p:oleObj name="" r:id="rId1" imgW="2553970" imgH="956945" progId="Word.Picture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5853" y="1673543"/>
                        <a:ext cx="3489325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61451" name="Object 15"/>
          <p:cNvGraphicFramePr>
            <a:graphicFrameLocks noChangeAspect="1"/>
          </p:cNvGraphicFramePr>
          <p:nvPr/>
        </p:nvGraphicFramePr>
        <p:xfrm>
          <a:off x="5111750" y="1763395"/>
          <a:ext cx="3167063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" r:id="rId3" imgW="2551430" imgH="1021080" progId="Word.Picture.8">
                  <p:embed/>
                </p:oleObj>
              </mc:Choice>
              <mc:Fallback>
                <p:oleObj name="" r:id="rId3" imgW="2551430" imgH="1021080" progId="Word.Picture.8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1763395"/>
                        <a:ext cx="3167063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2" name="Rectangle 18"/>
          <p:cNvSpPr>
            <a:spLocks noChangeArrowheads="1"/>
          </p:cNvSpPr>
          <p:nvPr/>
        </p:nvSpPr>
        <p:spPr bwMode="auto">
          <a:xfrm>
            <a:off x="0" y="2947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61453" name="Object 17"/>
          <p:cNvGraphicFramePr>
            <a:graphicFrameLocks noChangeAspect="1"/>
          </p:cNvGraphicFramePr>
          <p:nvPr/>
        </p:nvGraphicFramePr>
        <p:xfrm>
          <a:off x="1227138" y="5426075"/>
          <a:ext cx="3344862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" r:id="rId5" imgW="2551430" imgH="956945" progId="Word.Picture.8">
                  <p:embed/>
                </p:oleObj>
              </mc:Choice>
              <mc:Fallback>
                <p:oleObj name="" r:id="rId5" imgW="2551430" imgH="956945" progId="Word.Picture.8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138" y="5426075"/>
                        <a:ext cx="3344862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4" name="Rectangle 20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61455" name="Object 19"/>
          <p:cNvGraphicFramePr>
            <a:graphicFrameLocks noChangeAspect="1"/>
          </p:cNvGraphicFramePr>
          <p:nvPr/>
        </p:nvGraphicFramePr>
        <p:xfrm>
          <a:off x="5003800" y="5467350"/>
          <a:ext cx="3600450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7" imgW="2551430" imgH="905510" progId="Word.Picture.8">
                  <p:embed/>
                </p:oleObj>
              </mc:Choice>
              <mc:Fallback>
                <p:oleObj name="" r:id="rId7" imgW="2551430" imgH="905510" progId="Word.Picture.8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5467350"/>
                        <a:ext cx="3600450" cy="127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6" name="Номер слайда 18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DF06774-6030-4CD0-BD45-216A53CB4FA2}" type="slidenum">
              <a:rPr lang="ru-RU" altLang="ru-RU"/>
            </a:fld>
            <a:endParaRPr lang="ru-RU" altLang="ru-RU"/>
          </a:p>
        </p:txBody>
      </p:sp>
    </p:spTree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pic>
        <p:nvPicPr>
          <p:cNvPr id="10245" name="Picture 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85875" y="1898650"/>
            <a:ext cx="5400675" cy="1555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4" name="Rectangle 2"/>
          <p:cNvSpPr>
            <a:spLocks noGrp="1"/>
          </p:cNvSpPr>
          <p:nvPr>
            <p:ph type="title" sz="quarter" idx="4294967295"/>
          </p:nvPr>
        </p:nvSpPr>
        <p:spPr>
          <a:xfrm>
            <a:off x="382905" y="457200"/>
            <a:ext cx="8710930" cy="81153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400" b="1" dirty="0">
                <a:solidFill>
                  <a:schemeClr val="bg2"/>
                </a:solidFill>
              </a:rPr>
              <a:t>Ең қарапайым дискретті сигналдардың модельдері</a:t>
            </a:r>
            <a:endParaRPr lang="ru-RU" altLang="ru-RU" sz="2400" b="1" dirty="0">
              <a:solidFill>
                <a:schemeClr val="bg2"/>
              </a:solidFill>
            </a:endParaRPr>
          </a:p>
        </p:txBody>
      </p:sp>
      <p:sp>
        <p:nvSpPr>
          <p:cNvPr id="20485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486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487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488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489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0252" name="Text Box 10"/>
          <p:cNvSpPr txBox="1"/>
          <p:nvPr/>
        </p:nvSpPr>
        <p:spPr>
          <a:xfrm>
            <a:off x="1042988" y="1268413"/>
            <a:ext cx="57340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Гармони</a:t>
            </a:r>
            <a:r>
              <a:rPr lang="" altLang="ru-RU" sz="1800" dirty="0"/>
              <a:t>калық қатарлар</a:t>
            </a:r>
            <a:r>
              <a:rPr lang="ru-RU" altLang="ru-RU" sz="1800" dirty="0"/>
              <a:t> </a:t>
            </a:r>
            <a:endParaRPr lang="ru-RU" altLang="ru-RU" sz="1800" dirty="0"/>
          </a:p>
        </p:txBody>
      </p:sp>
      <p:sp>
        <p:nvSpPr>
          <p:cNvPr id="20491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492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493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494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495" name="Rectangle 25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496" name="Rectangle 27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0242" name="Object 26"/>
          <p:cNvGraphicFramePr>
            <a:graphicFrameLocks noChangeAspect="1"/>
          </p:cNvGraphicFramePr>
          <p:nvPr/>
        </p:nvGraphicFramePr>
        <p:xfrm>
          <a:off x="5157788" y="1673225"/>
          <a:ext cx="31496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2" imgW="1485900" imgH="228600" progId="Equation.DSMT4">
                  <p:embed/>
                </p:oleObj>
              </mc:Choice>
              <mc:Fallback>
                <p:oleObj name="" r:id="rId2" imgW="1485900" imgH="228600" progId="Equation.DSMT4">
                  <p:embed/>
                  <p:pic>
                    <p:nvPicPr>
                      <p:cNvPr id="0" name="Picture 310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57788" y="1673225"/>
                        <a:ext cx="3149600" cy="4841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8" name="Rectangle 29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499" name="Rectangle 31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500" name="Rectangle 33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501" name="Rectangle 35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502" name="Rectangle 38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503" name="Rectangle 40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0504" name="Rectangle 42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pic>
        <p:nvPicPr>
          <p:cNvPr id="10266" name="Pictur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913" y="3473450"/>
            <a:ext cx="5481637" cy="1644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7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913" y="5076825"/>
            <a:ext cx="3267075" cy="1781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68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7425" y="5038725"/>
            <a:ext cx="3257550" cy="181927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7272338" y="2573338"/>
          <a:ext cx="8445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7" imgW="368300" imgH="203200" progId="Equation.DSMT4">
                  <p:embed/>
                </p:oleObj>
              </mc:Choice>
              <mc:Fallback>
                <p:oleObj name="" r:id="rId7" imgW="368300" imgH="203200" progId="Equation.DSMT4">
                  <p:embed/>
                  <p:pic>
                    <p:nvPicPr>
                      <p:cNvPr id="0" name="Picture 310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72338" y="2573338"/>
                        <a:ext cx="844550" cy="466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21507" name="Rectangle 2"/>
          <p:cNvSpPr>
            <a:spLocks noGrp="1"/>
          </p:cNvSpPr>
          <p:nvPr>
            <p:ph type="title" sz="quarter" idx="4294967295"/>
          </p:nvPr>
        </p:nvSpPr>
        <p:spPr>
          <a:xfrm>
            <a:off x="551815" y="457200"/>
            <a:ext cx="8514080" cy="81153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400" b="1" dirty="0">
                <a:solidFill>
                  <a:schemeClr val="bg2"/>
                </a:solidFill>
                <a:sym typeface="+mn-ea"/>
              </a:rPr>
              <a:t>Ең қарапайым дискретті сигналдардың модельдері</a:t>
            </a:r>
            <a:br>
              <a:rPr lang="ru-RU" altLang="ru-RU" sz="2400" b="1" dirty="0">
                <a:solidFill>
                  <a:schemeClr val="bg2"/>
                </a:solidFill>
              </a:rPr>
            </a:br>
            <a:endParaRPr lang="ru-RU" altLang="ru-RU" sz="2400" b="1" dirty="0">
              <a:solidFill>
                <a:schemeClr val="bg2"/>
              </a:solidFill>
            </a:endParaRPr>
          </a:p>
        </p:txBody>
      </p:sp>
      <p:sp>
        <p:nvSpPr>
          <p:cNvPr id="21508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09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10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11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12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1275" name="Text Box 10"/>
          <p:cNvSpPr txBox="1"/>
          <p:nvPr/>
        </p:nvSpPr>
        <p:spPr>
          <a:xfrm>
            <a:off x="1042988" y="1268413"/>
            <a:ext cx="57340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>
                <a:sym typeface="+mn-ea"/>
              </a:rPr>
              <a:t>Гармони</a:t>
            </a:r>
            <a:r>
              <a:rPr lang="en-US" altLang="ru-RU" sz="1800" dirty="0">
                <a:sym typeface="+mn-ea"/>
              </a:rPr>
              <a:t>калық қатарлар</a:t>
            </a:r>
            <a:r>
              <a:rPr lang="ru-RU" altLang="ru-RU" sz="1800" dirty="0"/>
              <a:t> </a:t>
            </a:r>
            <a:endParaRPr lang="ru-RU" altLang="ru-RU" sz="1800" dirty="0"/>
          </a:p>
        </p:txBody>
      </p:sp>
      <p:sp>
        <p:nvSpPr>
          <p:cNvPr id="21514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15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16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17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18" name="Rectangle 25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1266" name="Object 24"/>
          <p:cNvGraphicFramePr>
            <a:graphicFrameLocks noChangeAspect="1"/>
          </p:cNvGraphicFramePr>
          <p:nvPr/>
        </p:nvGraphicFramePr>
        <p:xfrm>
          <a:off x="5516563" y="1223963"/>
          <a:ext cx="2971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1" imgW="1460500" imgH="228600" progId="Equation.DSMT4">
                  <p:embed/>
                </p:oleObj>
              </mc:Choice>
              <mc:Fallback>
                <p:oleObj name="" r:id="rId1" imgW="1460500" imgH="228600" progId="Equation.DSMT4">
                  <p:embed/>
                  <p:pic>
                    <p:nvPicPr>
                      <p:cNvPr id="0" name="Picture 310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516563" y="1223963"/>
                        <a:ext cx="2971800" cy="466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0" name="Rectangle 27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21" name="Rectangle 29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1267" name="Object 28"/>
          <p:cNvGraphicFramePr>
            <a:graphicFrameLocks noChangeAspect="1"/>
          </p:cNvGraphicFramePr>
          <p:nvPr/>
        </p:nvGraphicFramePr>
        <p:xfrm>
          <a:off x="1150938" y="3519488"/>
          <a:ext cx="35099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3" imgW="1714500" imgH="228600" progId="Equation.DSMT4">
                  <p:embed/>
                </p:oleObj>
              </mc:Choice>
              <mc:Fallback>
                <p:oleObj name="" r:id="rId3" imgW="1714500" imgH="228600" progId="Equation.DSMT4">
                  <p:embed/>
                  <p:pic>
                    <p:nvPicPr>
                      <p:cNvPr id="0" name="Picture 310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0938" y="3519488"/>
                        <a:ext cx="3509962" cy="466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3" name="Rectangle 31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24" name="Rectangle 33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25" name="Rectangle 35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26" name="Rectangle 38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27" name="Rectangle 40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1528" name="Rectangle 42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pic>
        <p:nvPicPr>
          <p:cNvPr id="11289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1513" y="1628775"/>
            <a:ext cx="3257550" cy="1876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90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2038" y="4284663"/>
            <a:ext cx="3267075" cy="1781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91" name="Picture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2038" y="1808163"/>
            <a:ext cx="3333750" cy="1638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92" name="Picture 4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6938" y="4329113"/>
            <a:ext cx="3333750" cy="1638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93" name="TextBox 40"/>
          <p:cNvSpPr txBox="1"/>
          <p:nvPr/>
        </p:nvSpPr>
        <p:spPr>
          <a:xfrm>
            <a:off x="1504950" y="5962650"/>
            <a:ext cx="32893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" altLang="ru-RU" sz="1800" dirty="0"/>
              <a:t>нақты бөлігі</a:t>
            </a:r>
            <a:endParaRPr lang="" altLang="ru-RU" sz="1800" dirty="0"/>
          </a:p>
        </p:txBody>
      </p:sp>
      <p:sp>
        <p:nvSpPr>
          <p:cNvPr id="11294" name="TextBox 41"/>
          <p:cNvSpPr txBox="1"/>
          <p:nvPr/>
        </p:nvSpPr>
        <p:spPr>
          <a:xfrm>
            <a:off x="5416550" y="5918200"/>
            <a:ext cx="28892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" altLang="ru-RU" sz="1800" dirty="0"/>
              <a:t>жорамал бөлігі</a:t>
            </a:r>
            <a:endParaRPr lang="" alt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22531" name="Rectangle 2"/>
          <p:cNvSpPr>
            <a:spLocks noGrp="1"/>
          </p:cNvSpPr>
          <p:nvPr>
            <p:ph type="title" sz="quarter" idx="4294967295"/>
          </p:nvPr>
        </p:nvSpPr>
        <p:spPr>
          <a:xfrm>
            <a:off x="471170" y="457200"/>
            <a:ext cx="8215630" cy="81153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400" b="1" dirty="0">
                <a:solidFill>
                  <a:schemeClr val="bg2"/>
                </a:solidFill>
                <a:sym typeface="+mn-ea"/>
              </a:rPr>
              <a:t>Ең қарапайым дискретті сигналдардың модельдері</a:t>
            </a:r>
            <a:br>
              <a:rPr lang="ru-RU" altLang="ru-RU" sz="2400" b="1" dirty="0">
                <a:solidFill>
                  <a:schemeClr val="bg2"/>
                </a:solidFill>
                <a:sym typeface="+mn-ea"/>
              </a:rPr>
            </a:br>
            <a:endParaRPr lang="ru-RU" altLang="ru-RU" sz="2400" b="1" dirty="0">
              <a:solidFill>
                <a:schemeClr val="bg2"/>
              </a:solidFill>
            </a:endParaRPr>
          </a:p>
        </p:txBody>
      </p:sp>
      <p:sp>
        <p:nvSpPr>
          <p:cNvPr id="22532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33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34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35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36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37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38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2305" name="Text Box 23"/>
          <p:cNvSpPr txBox="1"/>
          <p:nvPr/>
        </p:nvSpPr>
        <p:spPr>
          <a:xfrm>
            <a:off x="1016000" y="1517650"/>
            <a:ext cx="61214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қадам тізбегі </a:t>
            </a:r>
            <a:endParaRPr lang="ru-RU" altLang="ru-RU" sz="1800" dirty="0"/>
          </a:p>
        </p:txBody>
      </p:sp>
      <p:sp>
        <p:nvSpPr>
          <p:cNvPr id="22540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41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42" name="Rectangle 25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43" name="Rectangle 27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44" name="Rectangle 29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2545" name="Rectangle 31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2290" name="Object 30"/>
          <p:cNvGraphicFramePr>
            <a:graphicFrameLocks noChangeAspect="1"/>
          </p:cNvGraphicFramePr>
          <p:nvPr/>
        </p:nvGraphicFramePr>
        <p:xfrm>
          <a:off x="1065372" y="2214881"/>
          <a:ext cx="3773170" cy="1078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1" imgW="1892300" imgH="545465" progId="Equation.DSMT4">
                  <p:embed/>
                </p:oleObj>
              </mc:Choice>
              <mc:Fallback>
                <p:oleObj name="" r:id="rId1" imgW="1892300" imgH="545465" progId="Equation.DSMT4">
                  <p:embed/>
                  <p:pic>
                    <p:nvPicPr>
                      <p:cNvPr id="0" name="Picture 309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65372" y="2214881"/>
                        <a:ext cx="3773170" cy="10788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7" name="Rectangle 33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2291" name="Object 32"/>
          <p:cNvGraphicFramePr>
            <a:graphicFrameLocks noChangeAspect="1"/>
          </p:cNvGraphicFramePr>
          <p:nvPr/>
        </p:nvGraphicFramePr>
        <p:xfrm>
          <a:off x="4927600" y="2095500"/>
          <a:ext cx="3825875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3" imgW="2272030" imgH="763270" progId="Word.Picture.8">
                  <p:embed/>
                </p:oleObj>
              </mc:Choice>
              <mc:Fallback>
                <p:oleObj name="" r:id="rId3" imgW="2272030" imgH="763270" progId="Word.Picture.8">
                  <p:embed/>
                  <p:pic>
                    <p:nvPicPr>
                      <p:cNvPr id="0" name="Picture 309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27600" y="2095500"/>
                        <a:ext cx="3825875" cy="1274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9" name="Rectangle 35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2292" name="Object 34"/>
          <p:cNvGraphicFramePr>
            <a:graphicFrameLocks noChangeAspect="1"/>
          </p:cNvGraphicFramePr>
          <p:nvPr/>
        </p:nvGraphicFramePr>
        <p:xfrm>
          <a:off x="1331913" y="4149725"/>
          <a:ext cx="238442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5" imgW="1243965" imgH="546100" progId="Equation.DSMT4">
                  <p:embed/>
                </p:oleObj>
              </mc:Choice>
              <mc:Fallback>
                <p:oleObj name="" r:id="rId5" imgW="1243965" imgH="546100" progId="Equation.DSMT4">
                  <p:embed/>
                  <p:pic>
                    <p:nvPicPr>
                      <p:cNvPr id="0" name="Picture 309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1913" y="4149725"/>
                        <a:ext cx="2384425" cy="1038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4" name="Text Box 10"/>
          <p:cNvSpPr txBox="1"/>
          <p:nvPr/>
        </p:nvSpPr>
        <p:spPr>
          <a:xfrm>
            <a:off x="1193800" y="3384550"/>
            <a:ext cx="57340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Дельта тізбегі (бір реттілік, «бір</a:t>
            </a:r>
            <a:r>
              <a:rPr lang="" altLang="ru-RU" sz="1800" dirty="0"/>
              <a:t>лік</a:t>
            </a:r>
            <a:r>
              <a:rPr lang="ru-RU" altLang="ru-RU" sz="1800" dirty="0"/>
              <a:t> импульс»)</a:t>
            </a:r>
            <a:endParaRPr lang="ru-RU" altLang="ru-RU" sz="1800" dirty="0"/>
          </a:p>
        </p:txBody>
      </p:sp>
      <p:sp>
        <p:nvSpPr>
          <p:cNvPr id="22552" name="Rectangle 38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2293" name="Object 37"/>
          <p:cNvGraphicFramePr>
            <a:graphicFrameLocks noChangeAspect="1"/>
          </p:cNvGraphicFramePr>
          <p:nvPr/>
        </p:nvGraphicFramePr>
        <p:xfrm>
          <a:off x="4886325" y="4103688"/>
          <a:ext cx="3825875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7" imgW="2272030" imgH="763270" progId="Word.Picture.8">
                  <p:embed/>
                </p:oleObj>
              </mc:Choice>
              <mc:Fallback>
                <p:oleObj name="" r:id="rId7" imgW="2272030" imgH="763270" progId="Word.Picture.8">
                  <p:embed/>
                  <p:pic>
                    <p:nvPicPr>
                      <p:cNvPr id="0" name="Picture 309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86325" y="4103688"/>
                        <a:ext cx="3825875" cy="1274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4" name="Rectangle 40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2294" name="Object 39"/>
          <p:cNvGraphicFramePr>
            <a:graphicFrameLocks noChangeAspect="1"/>
          </p:cNvGraphicFramePr>
          <p:nvPr/>
        </p:nvGraphicFramePr>
        <p:xfrm>
          <a:off x="1736725" y="5634038"/>
          <a:ext cx="202565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9" imgW="1180465" imgH="571500" progId="Equation.DSMT4">
                  <p:embed/>
                </p:oleObj>
              </mc:Choice>
              <mc:Fallback>
                <p:oleObj name="" r:id="rId9" imgW="1180465" imgH="571500" progId="Equation.DSMT4">
                  <p:embed/>
                  <p:pic>
                    <p:nvPicPr>
                      <p:cNvPr id="0" name="Picture 310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36725" y="5634038"/>
                        <a:ext cx="2025650" cy="981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6" name="Rectangle 42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2295" name="Object 41"/>
          <p:cNvGraphicFramePr>
            <a:graphicFrameLocks noChangeAspect="1"/>
          </p:cNvGraphicFramePr>
          <p:nvPr/>
        </p:nvGraphicFramePr>
        <p:xfrm>
          <a:off x="4886325" y="5949950"/>
          <a:ext cx="30162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11" imgW="1485265" imgH="215900" progId="Equation.DSMT4">
                  <p:embed/>
                </p:oleObj>
              </mc:Choice>
              <mc:Fallback>
                <p:oleObj name="" r:id="rId11" imgW="1485265" imgH="215900" progId="Equation.DSMT4">
                  <p:embed/>
                  <p:pic>
                    <p:nvPicPr>
                      <p:cNvPr id="0" name="Picture 310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86325" y="5949950"/>
                        <a:ext cx="3016250" cy="4429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8" name="TextBox 32"/>
          <p:cNvSpPr txBox="1"/>
          <p:nvPr/>
        </p:nvSpPr>
        <p:spPr>
          <a:xfrm>
            <a:off x="1282700" y="5251450"/>
            <a:ext cx="39116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" altLang="ru-RU" sz="1800" dirty="0"/>
              <a:t>олардың байланысы</a:t>
            </a:r>
            <a:r>
              <a:rPr lang="ru-RU" altLang="ru-RU" sz="1800" dirty="0"/>
              <a:t>:</a:t>
            </a:r>
            <a:endParaRPr lang="ru-RU" alt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4" grpId="0"/>
      <p:bldP spid="123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23555" name="Rectangle 2"/>
          <p:cNvSpPr>
            <a:spLocks noGrp="1"/>
          </p:cNvSpPr>
          <p:nvPr>
            <p:ph type="title" sz="quarter" idx="4294967295"/>
          </p:nvPr>
        </p:nvSpPr>
        <p:spPr>
          <a:xfrm>
            <a:off x="1042988" y="457200"/>
            <a:ext cx="7643812" cy="811213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1800" b="1" dirty="0">
                <a:solidFill>
                  <a:schemeClr val="bg2"/>
                </a:solidFill>
                <a:sym typeface="+mn-ea"/>
              </a:rPr>
              <a:t>Ең қарапайым дискретті сигналдардың модельдері</a:t>
            </a:r>
            <a:endParaRPr lang="ru-RU" altLang="ru-RU" sz="1800" b="1" dirty="0">
              <a:solidFill>
                <a:schemeClr val="bg2"/>
              </a:solidFill>
            </a:endParaRPr>
          </a:p>
        </p:txBody>
      </p:sp>
      <p:sp>
        <p:nvSpPr>
          <p:cNvPr id="23556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57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58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59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60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3325" name="Text Box 10"/>
          <p:cNvSpPr txBox="1"/>
          <p:nvPr/>
        </p:nvSpPr>
        <p:spPr>
          <a:xfrm>
            <a:off x="1042988" y="1268413"/>
            <a:ext cx="57340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1800" dirty="0"/>
              <a:t>Нақты қатынастар</a:t>
            </a:r>
            <a:endParaRPr lang="" altLang="ru-RU" sz="1800" dirty="0"/>
          </a:p>
        </p:txBody>
      </p:sp>
      <p:sp>
        <p:nvSpPr>
          <p:cNvPr id="23562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63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3328" name="Text Box 23"/>
          <p:cNvSpPr txBox="1"/>
          <p:nvPr/>
        </p:nvSpPr>
        <p:spPr>
          <a:xfrm>
            <a:off x="1116013" y="2798763"/>
            <a:ext cx="72358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1800" dirty="0"/>
              <a:t>Хэвисайд</a:t>
            </a:r>
            <a:r>
              <a:rPr lang="ru-RU" altLang="ru-RU" sz="1800" dirty="0"/>
              <a:t> және </a:t>
            </a:r>
            <a:r>
              <a:rPr lang="" altLang="ru-RU" sz="1800" dirty="0"/>
              <a:t>Дирак</a:t>
            </a:r>
            <a:r>
              <a:rPr lang="ru-RU" altLang="ru-RU" sz="1800" dirty="0"/>
              <a:t> функцияларының өрнектеріне сәйкес келеді</a:t>
            </a:r>
            <a:endParaRPr lang="ru-RU" altLang="ru-RU" sz="1800" dirty="0"/>
          </a:p>
        </p:txBody>
      </p:sp>
      <p:sp>
        <p:nvSpPr>
          <p:cNvPr id="23565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66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67" name="Rectangle 14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68" name="Rectangle 16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69" name="Rectangle 18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70" name="Rectangle 20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71" name="Rectangle 22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72" name="Rectangle 24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73" name="Rectangle 27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74" name="Rectangle 29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3575" name="Rectangle 31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3314" name="Object 33"/>
          <p:cNvGraphicFramePr>
            <a:graphicFrameLocks noChangeAspect="1"/>
          </p:cNvGraphicFramePr>
          <p:nvPr/>
        </p:nvGraphicFramePr>
        <p:xfrm>
          <a:off x="1196975" y="1763713"/>
          <a:ext cx="202565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1" imgW="1180465" imgH="571500" progId="Equation.DSMT4">
                  <p:embed/>
                </p:oleObj>
              </mc:Choice>
              <mc:Fallback>
                <p:oleObj name="" r:id="rId1" imgW="1180465" imgH="571500" progId="Equation.DSMT4">
                  <p:embed/>
                  <p:pic>
                    <p:nvPicPr>
                      <p:cNvPr id="0" name="Picture 310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96975" y="1763713"/>
                        <a:ext cx="2025650" cy="981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4"/>
          <p:cNvGraphicFramePr>
            <a:graphicFrameLocks noChangeAspect="1"/>
          </p:cNvGraphicFramePr>
          <p:nvPr/>
        </p:nvGraphicFramePr>
        <p:xfrm>
          <a:off x="4751388" y="2033588"/>
          <a:ext cx="301625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3" imgW="1485265" imgH="215900" progId="Equation.DSMT4">
                  <p:embed/>
                </p:oleObj>
              </mc:Choice>
              <mc:Fallback>
                <p:oleObj name="" r:id="rId3" imgW="1485265" imgH="215900" progId="Equation.DSMT4">
                  <p:embed/>
                  <p:pic>
                    <p:nvPicPr>
                      <p:cNvPr id="0" name="Picture 31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51388" y="2033588"/>
                        <a:ext cx="3016250" cy="442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25"/>
          <p:cNvGraphicFramePr>
            <a:graphicFrameLocks noChangeAspect="1"/>
          </p:cNvGraphicFramePr>
          <p:nvPr/>
        </p:nvGraphicFramePr>
        <p:xfrm>
          <a:off x="1150938" y="3563938"/>
          <a:ext cx="255587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5" imgW="1155700" imgH="609600" progId="Equation.DSMT4">
                  <p:embed/>
                </p:oleObj>
              </mc:Choice>
              <mc:Fallback>
                <p:oleObj name="" r:id="rId5" imgW="1155700" imgH="609600" progId="Equation.DSMT4">
                  <p:embed/>
                  <p:pic>
                    <p:nvPicPr>
                      <p:cNvPr id="0" name="Picture 31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50938" y="3563938"/>
                        <a:ext cx="2555875" cy="1352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27"/>
          <p:cNvGraphicFramePr>
            <a:graphicFrameLocks noChangeAspect="1"/>
          </p:cNvGraphicFramePr>
          <p:nvPr/>
        </p:nvGraphicFramePr>
        <p:xfrm>
          <a:off x="4886325" y="3743325"/>
          <a:ext cx="216058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7" imgW="939800" imgH="457200" progId="Equation.DSMT4">
                  <p:embed/>
                </p:oleObj>
              </mc:Choice>
              <mc:Fallback>
                <p:oleObj name="" r:id="rId7" imgW="939800" imgH="457200" progId="Equation.DSMT4">
                  <p:embed/>
                  <p:pic>
                    <p:nvPicPr>
                      <p:cNvPr id="0" name="Picture 310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86325" y="3743325"/>
                        <a:ext cx="2160588" cy="10477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0" name="Text Box 37"/>
          <p:cNvSpPr txBox="1"/>
          <p:nvPr/>
        </p:nvSpPr>
        <p:spPr>
          <a:xfrm>
            <a:off x="4032250" y="4014788"/>
            <a:ext cx="4953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2400" dirty="0"/>
              <a:t>и</a:t>
            </a:r>
            <a:endParaRPr lang="ru-RU" altLang="ru-RU" sz="2400" dirty="0"/>
          </a:p>
        </p:txBody>
      </p:sp>
      <p:sp>
        <p:nvSpPr>
          <p:cNvPr id="13341" name="Text Box 38"/>
          <p:cNvSpPr txBox="1"/>
          <p:nvPr/>
        </p:nvSpPr>
        <p:spPr>
          <a:xfrm>
            <a:off x="3491865" y="1988820"/>
            <a:ext cx="10928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2400" dirty="0"/>
              <a:t>және</a:t>
            </a:r>
            <a:endParaRPr lang="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8" grpId="0"/>
      <p:bldP spid="13340" grpId="0"/>
      <p:bldP spid="133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24579" name="Rectangle 2"/>
          <p:cNvSpPr>
            <a:spLocks noGrp="1"/>
          </p:cNvSpPr>
          <p:nvPr>
            <p:ph type="title" sz="quarter" idx="4294967295"/>
          </p:nvPr>
        </p:nvSpPr>
        <p:spPr>
          <a:xfrm>
            <a:off x="1042988" y="457200"/>
            <a:ext cx="7643812" cy="811213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1800" b="1" dirty="0">
                <a:solidFill>
                  <a:schemeClr val="bg2"/>
                </a:solidFill>
              </a:rPr>
              <a:t>Дискретті сигналдарды жылжымалы дельта тізбегінің қосындысы ретінде көрсету</a:t>
            </a:r>
            <a:endParaRPr lang="ru-RU" altLang="ru-RU" sz="1800" b="1" dirty="0">
              <a:solidFill>
                <a:schemeClr val="bg2"/>
              </a:solidFill>
            </a:endParaRPr>
          </a:p>
        </p:txBody>
      </p:sp>
      <p:sp>
        <p:nvSpPr>
          <p:cNvPr id="24580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81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82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83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84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" name="Text Box 10"/>
          <p:cNvSpPr txBox="1"/>
          <p:nvPr/>
        </p:nvSpPr>
        <p:spPr>
          <a:xfrm>
            <a:off x="1042988" y="1268413"/>
            <a:ext cx="573405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Аналогтық сигналдың динамикалық көрінісіне ұқсас өрнек</a:t>
            </a:r>
            <a:endParaRPr lang="ru-RU" altLang="ru-RU" sz="1800" dirty="0"/>
          </a:p>
        </p:txBody>
      </p:sp>
      <p:sp>
        <p:nvSpPr>
          <p:cNvPr id="24586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87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" name="Text Box 23"/>
          <p:cNvSpPr txBox="1"/>
          <p:nvPr/>
        </p:nvSpPr>
        <p:spPr>
          <a:xfrm>
            <a:off x="1062038" y="3203575"/>
            <a:ext cx="72358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қадамдардың бүтін санына жылжыған дельта тізбегінің салмақты қосындысына сәйкес келеді</a:t>
            </a:r>
            <a:endParaRPr lang="ru-RU" altLang="ru-RU" sz="1800" dirty="0"/>
          </a:p>
        </p:txBody>
      </p:sp>
      <p:sp>
        <p:nvSpPr>
          <p:cNvPr id="24589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90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91" name="Rectangle 14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92" name="Rectangle 15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93" name="Rectangle 16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94" name="Rectangle 17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95" name="Rectangle 18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96" name="Rectangle 19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97" name="Rectangle 20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98" name="Rectangle 21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599" name="Rectangle 22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4601" name="Rectangle 31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4338" name="Object 30"/>
          <p:cNvGraphicFramePr>
            <a:graphicFrameLocks noChangeAspect="1"/>
          </p:cNvGraphicFramePr>
          <p:nvPr/>
        </p:nvGraphicFramePr>
        <p:xfrm>
          <a:off x="1241425" y="1898650"/>
          <a:ext cx="342106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1" imgW="1727200" imgH="571500" progId="Equation.DSMT4">
                  <p:embed/>
                </p:oleObj>
              </mc:Choice>
              <mc:Fallback>
                <p:oleObj name="" r:id="rId1" imgW="1727200" imgH="571500" progId="Equation.DSMT4">
                  <p:embed/>
                  <p:pic>
                    <p:nvPicPr>
                      <p:cNvPr id="0" name="Picture 311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41425" y="1898650"/>
                        <a:ext cx="3421063" cy="1133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6591" name="Picture 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4850" y="2051050"/>
            <a:ext cx="7620000" cy="4200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3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25604" name="Rectangle 2"/>
          <p:cNvSpPr>
            <a:spLocks noGrp="1"/>
          </p:cNvSpPr>
          <p:nvPr>
            <p:ph type="title" sz="quarter" idx="4294967295"/>
          </p:nvPr>
        </p:nvSpPr>
        <p:spPr>
          <a:xfrm>
            <a:off x="1042988" y="457200"/>
            <a:ext cx="7643812" cy="585788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400" b="1" dirty="0">
                <a:solidFill>
                  <a:schemeClr val="bg2"/>
                </a:solidFill>
              </a:rPr>
              <a:t>Қазіргі заманғы сигнал модельдері</a:t>
            </a:r>
            <a:endParaRPr lang="ru-RU" altLang="ru-RU" sz="2400" b="1" dirty="0">
              <a:solidFill>
                <a:schemeClr val="bg2"/>
              </a:solidFill>
            </a:endParaRPr>
          </a:p>
        </p:txBody>
      </p:sp>
      <p:sp>
        <p:nvSpPr>
          <p:cNvPr id="25605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06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07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08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09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0728" name="Text Box 10"/>
          <p:cNvSpPr txBox="1"/>
          <p:nvPr/>
        </p:nvSpPr>
        <p:spPr>
          <a:xfrm>
            <a:off x="1042988" y="1268413"/>
            <a:ext cx="6907212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Сигналдың оны сипаттайтын функцияның графигі түріндегі көрінісі түсінікті және таныс. </a:t>
            </a:r>
            <a:endParaRPr lang="ru-RU" altLang="ru-RU" sz="800" dirty="0"/>
          </a:p>
        </p:txBody>
      </p:sp>
      <p:sp>
        <p:nvSpPr>
          <p:cNvPr id="25611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12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13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14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15" name="Rectangle 14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16" name="Rectangle 15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17" name="Rectangle 16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18" name="Rectangle 17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19" name="Rectangle 18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20" name="Rectangle 19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21" name="Rectangle 20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22" name="Rectangle 21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23" name="Rectangle 22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5624" name="Rectangle 24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Номер слайда 1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4850" y="450850"/>
            <a:ext cx="7645400" cy="5219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" altLang="ru-RU" sz="2800" kern="1200" cap="none" spc="0" normalizeH="0" baseline="0" noProof="0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  <a:t>Осциллограф жұмыс істеу принципі</a:t>
            </a:r>
            <a:endParaRPr kumimoji="0" lang="" altLang="ru-RU" sz="2800" kern="1200" cap="none" spc="0" normalizeH="0" baseline="0" noProof="0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6628" name="Picture 4" descr="D:\AAAA\Чтиво\Новые книги\oscilograf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4900" y="1339850"/>
            <a:ext cx="7010400" cy="45910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31747" name="Rectangle 2"/>
          <p:cNvSpPr>
            <a:spLocks noGrp="1"/>
          </p:cNvSpPr>
          <p:nvPr>
            <p:ph type="title" sz="quarter" idx="4294967295"/>
          </p:nvPr>
        </p:nvSpPr>
        <p:spPr>
          <a:xfrm>
            <a:off x="1042988" y="457200"/>
            <a:ext cx="7643812" cy="585788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400" b="1" dirty="0">
                <a:solidFill>
                  <a:schemeClr val="bg2"/>
                </a:solidFill>
              </a:rPr>
              <a:t>Сигналдарды векторлар ретінде көрсету</a:t>
            </a:r>
            <a:endParaRPr lang="ru-RU" altLang="ru-RU" sz="2400" b="1" dirty="0">
              <a:solidFill>
                <a:schemeClr val="bg2"/>
              </a:solidFill>
            </a:endParaRPr>
          </a:p>
        </p:txBody>
      </p:sp>
      <p:sp>
        <p:nvSpPr>
          <p:cNvPr id="31748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49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50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51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52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2" name="Text Box 10"/>
          <p:cNvSpPr txBox="1"/>
          <p:nvPr/>
        </p:nvSpPr>
        <p:spPr>
          <a:xfrm>
            <a:off x="1042988" y="1268413"/>
            <a:ext cx="7399337" cy="922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Мысалы, сәйкес келетін мәндерді қоспағанда, осы сигналдардың барлық мәндері (санақтары) нөлге тең болатын дискретті сигналдар жиынтығын қарастырайық.</a:t>
            </a:r>
            <a:endParaRPr lang="ru-RU" altLang="ru-RU" sz="1800" dirty="0"/>
          </a:p>
        </p:txBody>
      </p:sp>
      <p:sp>
        <p:nvSpPr>
          <p:cNvPr id="31754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55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56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57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58" name="Rectangle 13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59" name="Rectangle 14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60" name="Rectangle 15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61" name="Rectangle 16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62" name="Rectangle 17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63" name="Rectangle 18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64" name="Rectangle 19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65" name="Rectangle 20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66" name="Rectangle 21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67" name="Rectangle 22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68" name="Rectangle 26"/>
          <p:cNvSpPr/>
          <p:nvPr/>
        </p:nvSpPr>
        <p:spPr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5362" name="Object 25"/>
          <p:cNvGraphicFramePr>
            <a:graphicFrameLocks noChangeAspect="1"/>
          </p:cNvGraphicFramePr>
          <p:nvPr/>
        </p:nvGraphicFramePr>
        <p:xfrm>
          <a:off x="1196975" y="2259013"/>
          <a:ext cx="65722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" r:id="rId1" imgW="368300" imgH="190500" progId="Equation.DSMT4">
                  <p:embed/>
                </p:oleObj>
              </mc:Choice>
              <mc:Fallback>
                <p:oleObj name="" r:id="rId1" imgW="368300" imgH="190500" progId="Equation.DSMT4">
                  <p:embed/>
                  <p:pic>
                    <p:nvPicPr>
                      <p:cNvPr id="0" name="Picture 311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96975" y="2259013"/>
                        <a:ext cx="657225" cy="336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70" name="Rectangle 2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1771" name="Rectangle 30"/>
          <p:cNvSpPr/>
          <p:nvPr/>
        </p:nvSpPr>
        <p:spPr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5363" name="Object 29"/>
          <p:cNvGraphicFramePr>
            <a:graphicFrameLocks noChangeAspect="1"/>
          </p:cNvGraphicFramePr>
          <p:nvPr/>
        </p:nvGraphicFramePr>
        <p:xfrm>
          <a:off x="3582035" y="2201863"/>
          <a:ext cx="74612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3" imgW="393700" imgH="190500" progId="Equation.DSMT4">
                  <p:embed/>
                </p:oleObj>
              </mc:Choice>
              <mc:Fallback>
                <p:oleObj name="" r:id="rId3" imgW="393700" imgH="190500" progId="Equation.DSMT4">
                  <p:embed/>
                  <p:pic>
                    <p:nvPicPr>
                      <p:cNvPr id="0" name="Picture 31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2035" y="2201863"/>
                        <a:ext cx="746125" cy="3635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92" name="Text Box 32"/>
          <p:cNvSpPr txBox="1"/>
          <p:nvPr/>
        </p:nvSpPr>
        <p:spPr>
          <a:xfrm>
            <a:off x="1151255" y="2754630"/>
            <a:ext cx="111760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1800" dirty="0"/>
              <a:t>Болсын</a:t>
            </a:r>
            <a:r>
              <a:rPr lang="ru-RU" altLang="ru-RU" sz="1800" dirty="0"/>
              <a:t> </a:t>
            </a:r>
            <a:endParaRPr lang="ru-RU" altLang="ru-RU" sz="1800" dirty="0"/>
          </a:p>
        </p:txBody>
      </p:sp>
      <p:sp>
        <p:nvSpPr>
          <p:cNvPr id="31775" name="Rectangle 34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5364" name="Object 33"/>
          <p:cNvGraphicFramePr>
            <a:graphicFrameLocks noChangeAspect="1"/>
          </p:cNvGraphicFramePr>
          <p:nvPr/>
        </p:nvGraphicFramePr>
        <p:xfrm>
          <a:off x="2051050" y="2754313"/>
          <a:ext cx="9906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" r:id="rId5" imgW="596900" imgH="241300" progId="Equation.DSMT4">
                  <p:embed/>
                </p:oleObj>
              </mc:Choice>
              <mc:Fallback>
                <p:oleObj name="" r:id="rId5" imgW="596900" imgH="241300" progId="Equation.DSMT4">
                  <p:embed/>
                  <p:pic>
                    <p:nvPicPr>
                      <p:cNvPr id="0" name="Picture 31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51050" y="2754313"/>
                        <a:ext cx="990600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35"/>
          <p:cNvSpPr txBox="1"/>
          <p:nvPr/>
        </p:nvSpPr>
        <p:spPr>
          <a:xfrm>
            <a:off x="3101975" y="2789555"/>
            <a:ext cx="92837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1800" dirty="0"/>
              <a:t>және</a:t>
            </a:r>
            <a:endParaRPr lang="" altLang="ru-RU" sz="1800" dirty="0"/>
          </a:p>
        </p:txBody>
      </p:sp>
      <p:sp>
        <p:nvSpPr>
          <p:cNvPr id="31778" name="Rectangle 37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5365" name="Object 36"/>
          <p:cNvGraphicFramePr>
            <a:graphicFrameLocks noChangeAspect="1"/>
          </p:cNvGraphicFramePr>
          <p:nvPr/>
        </p:nvGraphicFramePr>
        <p:xfrm>
          <a:off x="3762375" y="2738438"/>
          <a:ext cx="116998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" r:id="rId7" imgW="660400" imgH="241300" progId="Equation.DSMT4">
                  <p:embed/>
                </p:oleObj>
              </mc:Choice>
              <mc:Fallback>
                <p:oleObj name="" r:id="rId7" imgW="660400" imgH="241300" progId="Equation.DSMT4">
                  <p:embed/>
                  <p:pic>
                    <p:nvPicPr>
                      <p:cNvPr id="0" name="Picture 312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62375" y="2738438"/>
                        <a:ext cx="1169988" cy="425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38" descr="2 отсчета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85875" y="3294063"/>
            <a:ext cx="4006850" cy="29448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97" name="Text Box 39"/>
          <p:cNvSpPr txBox="1"/>
          <p:nvPr/>
        </p:nvSpPr>
        <p:spPr>
          <a:xfrm>
            <a:off x="5876925" y="3242628"/>
            <a:ext cx="2925763" cy="2030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Бұл жиынтықтан белгілі бір сигнал жазықтықтағы вектор болып табылады, ал барлық сигналдар жиыны жазықтықтағы нүктелер жиыны, яғни бүкіл жазықтық.</a:t>
            </a:r>
            <a:endParaRPr lang="ru-RU" altLang="ru-RU" sz="1800" dirty="0"/>
          </a:p>
        </p:txBody>
      </p:sp>
      <p:graphicFrame>
        <p:nvGraphicFramePr>
          <p:cNvPr id="15399" name="Object 39"/>
          <p:cNvGraphicFramePr>
            <a:graphicFrameLocks noChangeAspect="1"/>
          </p:cNvGraphicFramePr>
          <p:nvPr/>
        </p:nvGraphicFramePr>
        <p:xfrm>
          <a:off x="1196975" y="2259013"/>
          <a:ext cx="65722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" r:id="rId10" imgW="368300" imgH="190500" progId="Equation.DSMT4">
                  <p:embed/>
                </p:oleObj>
              </mc:Choice>
              <mc:Fallback>
                <p:oleObj name="" r:id="rId10" imgW="368300" imgH="190500" progId="Equation.DSMT4">
                  <p:embed/>
                  <p:pic>
                    <p:nvPicPr>
                      <p:cNvPr id="0" name="Picture 311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96975" y="2259013"/>
                        <a:ext cx="657225" cy="336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0" name="Text Box 31"/>
          <p:cNvSpPr txBox="1"/>
          <p:nvPr/>
        </p:nvSpPr>
        <p:spPr>
          <a:xfrm>
            <a:off x="2231390" y="2214880"/>
            <a:ext cx="87058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1800" dirty="0"/>
              <a:t>және</a:t>
            </a:r>
            <a:endParaRPr lang="" alt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392" grpId="0"/>
      <p:bldP spid="4" grpId="0"/>
      <p:bldP spid="15397" grpId="0"/>
      <p:bldP spid="1540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32771" name="Rectangle 2"/>
          <p:cNvSpPr>
            <a:spLocks noGrp="1"/>
          </p:cNvSpPr>
          <p:nvPr>
            <p:ph type="title" sz="quarter" idx="4294967295"/>
          </p:nvPr>
        </p:nvSpPr>
        <p:spPr>
          <a:xfrm>
            <a:off x="1042988" y="457200"/>
            <a:ext cx="7643812" cy="585788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400" b="1" dirty="0">
                <a:solidFill>
                  <a:schemeClr val="bg2"/>
                </a:solidFill>
              </a:rPr>
              <a:t>Сигналдарды векторлар ретінде көрсету</a:t>
            </a:r>
            <a:endParaRPr lang="ru-RU" altLang="ru-RU" sz="2400" b="1" dirty="0">
              <a:solidFill>
                <a:schemeClr val="bg2"/>
              </a:solidFill>
            </a:endParaRPr>
          </a:p>
        </p:txBody>
      </p:sp>
      <p:sp>
        <p:nvSpPr>
          <p:cNvPr id="32772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73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74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75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76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67593" name="Text Box 10"/>
          <p:cNvSpPr txBox="1"/>
          <p:nvPr/>
        </p:nvSpPr>
        <p:spPr>
          <a:xfrm>
            <a:off x="1042988" y="1268413"/>
            <a:ext cx="7399337" cy="922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Уақыт бойынша үш нүктеге сәйкес келетін мәндерді қоспағанда, осы сигналдардың барлық мәндері (саналары) нөлге тең болатын дискретті сигналдар жиынтығы үшін</a:t>
            </a:r>
            <a:endParaRPr lang="ru-RU" altLang="ru-RU" sz="1800" dirty="0"/>
          </a:p>
        </p:txBody>
      </p:sp>
      <p:sp>
        <p:nvSpPr>
          <p:cNvPr id="32778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79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80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81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82" name="Rectangle 13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83" name="Rectangle 14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84" name="Rectangle 15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85" name="Rectangle 16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86" name="Rectangle 17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87" name="Rectangle 18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88" name="Rectangle 19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89" name="Rectangle 20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90" name="Rectangle 21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91" name="Rectangle 22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92" name="Rectangle 23"/>
          <p:cNvSpPr/>
          <p:nvPr/>
        </p:nvSpPr>
        <p:spPr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93" name="Rectangle 2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94" name="Rectangle 27"/>
          <p:cNvSpPr/>
          <p:nvPr/>
        </p:nvSpPr>
        <p:spPr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95" name="Rectangle 31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2796" name="Rectangle 34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67613" name="Text Box 37"/>
          <p:cNvSpPr txBox="1"/>
          <p:nvPr/>
        </p:nvSpPr>
        <p:spPr>
          <a:xfrm>
            <a:off x="5921375" y="3249613"/>
            <a:ext cx="2925763" cy="1753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Бұл жиынның белгілі бір сигналы 3 өлшемді кеңістіктегі вектор, ал барлық сигналдар жиыны үш өлшемді евклидтік кеңістік болып табылады.</a:t>
            </a:r>
            <a:endParaRPr lang="ru-RU" altLang="ru-RU" sz="1800" dirty="0"/>
          </a:p>
        </p:txBody>
      </p:sp>
      <p:pic>
        <p:nvPicPr>
          <p:cNvPr id="67614" name="Picture 38" descr="3 отсчет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7225" y="2349500"/>
            <a:ext cx="4545013" cy="33416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3" grpId="0"/>
      <p:bldP spid="676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34819" name="Rectangle 2"/>
          <p:cNvSpPr>
            <a:spLocks noGrp="1"/>
          </p:cNvSpPr>
          <p:nvPr>
            <p:ph type="title" sz="quarter" idx="4294967295"/>
          </p:nvPr>
        </p:nvSpPr>
        <p:spPr>
          <a:xfrm>
            <a:off x="1042988" y="317500"/>
            <a:ext cx="7643812" cy="585788"/>
          </a:xfrm>
        </p:spPr>
        <p:txBody>
          <a:bodyPr vert="horz" wrap="square" lIns="91440" tIns="45720" rIns="91440" bIns="45720" anchor="ctr" anchorCtr="0"/>
          <a:p>
            <a:pPr marL="342900" indent="-342900"/>
            <a:r>
              <a:rPr lang="en-US" altLang="ru-RU" sz="2800" b="1" dirty="0"/>
              <a:t>C</a:t>
            </a:r>
            <a:r>
              <a:rPr lang="" altLang="en-US" sz="2800" b="1" dirty="0"/>
              <a:t>ызықты кеңістік</a:t>
            </a:r>
            <a:endParaRPr lang="" altLang="en-US" sz="2800" b="1" dirty="0"/>
          </a:p>
        </p:txBody>
      </p:sp>
      <p:sp>
        <p:nvSpPr>
          <p:cNvPr id="34820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21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22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23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24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25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26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27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28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29" name="Rectangle 13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30" name="Rectangle 14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31" name="Rectangle 15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32" name="Rectangle 16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33" name="Rectangle 17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34" name="Rectangle 18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35" name="Rectangle 19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36" name="Rectangle 20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37" name="Rectangle 21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38" name="Rectangle 22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39" name="Rectangle 23"/>
          <p:cNvSpPr/>
          <p:nvPr/>
        </p:nvSpPr>
        <p:spPr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40" name="Rectangle 2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41" name="Rectangle 26"/>
          <p:cNvSpPr/>
          <p:nvPr/>
        </p:nvSpPr>
        <p:spPr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42" name="Rectangle 27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43" name="Rectangle 28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44" name="Rectangle 32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67" name="TextBox 29"/>
          <p:cNvSpPr txBox="1"/>
          <p:nvPr/>
        </p:nvSpPr>
        <p:spPr>
          <a:xfrm>
            <a:off x="704850" y="984250"/>
            <a:ext cx="786765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Сызықтық кеңістік дегеніміз келесі аксиомаларды қанағаттандыратын объектілердің (векторлардың) жиынтығы:</a:t>
            </a:r>
            <a:endParaRPr lang="ru-RU" altLang="ru-RU" sz="1800" dirty="0"/>
          </a:p>
        </p:txBody>
      </p:sp>
      <p:sp>
        <p:nvSpPr>
          <p:cNvPr id="34846" name="Rectangle 3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69" name="TextBox 46"/>
          <p:cNvSpPr txBox="1"/>
          <p:nvPr/>
        </p:nvSpPr>
        <p:spPr>
          <a:xfrm>
            <a:off x="793750" y="1739900"/>
            <a:ext cx="656907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А. Қосу операциясы анықталған, жиын қосу</a:t>
            </a:r>
            <a:r>
              <a:rPr lang="" altLang="ru-RU" sz="1800" dirty="0"/>
              <a:t>ға қатысты тұйық</a:t>
            </a:r>
            <a:r>
              <a:rPr lang="ru-RU" altLang="ru-RU" sz="1800" dirty="0"/>
              <a:t>:</a:t>
            </a:r>
            <a:endParaRPr lang="ru-RU" altLang="ru-RU" sz="1800" dirty="0"/>
          </a:p>
        </p:txBody>
      </p:sp>
      <p:sp>
        <p:nvSpPr>
          <p:cNvPr id="34848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3716338" y="1989138"/>
          <a:ext cx="41306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" r:id="rId1" imgW="2120900" imgH="228600" progId="Equation.DSMT4">
                  <p:embed/>
                </p:oleObj>
              </mc:Choice>
              <mc:Fallback>
                <p:oleObj name="" r:id="rId1" imgW="2120900" imgH="228600" progId="Equation.DSMT4">
                  <p:embed/>
                  <p:pic>
                    <p:nvPicPr>
                      <p:cNvPr id="0" name="Picture 312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16338" y="1989138"/>
                        <a:ext cx="4130675" cy="444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1" name="TextBox 50"/>
          <p:cNvSpPr txBox="1"/>
          <p:nvPr/>
        </p:nvSpPr>
        <p:spPr>
          <a:xfrm>
            <a:off x="882650" y="2584450"/>
            <a:ext cx="24447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42900" lvl="0" indent="-3429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а1. ассоциатив</a:t>
            </a:r>
            <a:r>
              <a:rPr lang="" altLang="ru-RU" sz="1800" dirty="0"/>
              <a:t>тілік</a:t>
            </a:r>
            <a:endParaRPr lang="" altLang="ru-RU" sz="1800" dirty="0"/>
          </a:p>
        </p:txBody>
      </p:sp>
      <p:graphicFrame>
        <p:nvGraphicFramePr>
          <p:cNvPr id="18435" name="Object 6"/>
          <p:cNvGraphicFramePr>
            <a:graphicFrameLocks noChangeAspect="1"/>
          </p:cNvGraphicFramePr>
          <p:nvPr/>
        </p:nvGraphicFramePr>
        <p:xfrm>
          <a:off x="3267075" y="2619375"/>
          <a:ext cx="15652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" r:id="rId3" imgW="965200" imgH="228600" progId="Equation.DSMT4">
                  <p:embed/>
                </p:oleObj>
              </mc:Choice>
              <mc:Fallback>
                <p:oleObj name="" r:id="rId3" imgW="965200" imgH="228600" progId="Equation.DSMT4">
                  <p:embed/>
                  <p:pic>
                    <p:nvPicPr>
                      <p:cNvPr id="0" name="Picture 312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67075" y="2619375"/>
                        <a:ext cx="1565275" cy="371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4926013" y="2628900"/>
          <a:ext cx="2846387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" r:id="rId5" imgW="1689100" imgH="228600" progId="Equation.DSMT4">
                  <p:embed/>
                </p:oleObj>
              </mc:Choice>
              <mc:Fallback>
                <p:oleObj name="" r:id="rId5" imgW="1689100" imgH="228600" progId="Equation.DSMT4">
                  <p:embed/>
                  <p:pic>
                    <p:nvPicPr>
                      <p:cNvPr id="0" name="Picture 312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6013" y="2628900"/>
                        <a:ext cx="2846387" cy="385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53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4854" name="Rectangle 8"/>
          <p:cNvSpPr/>
          <p:nvPr/>
        </p:nvSpPr>
        <p:spPr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8474" name="TextBox 55"/>
          <p:cNvSpPr txBox="1"/>
          <p:nvPr/>
        </p:nvSpPr>
        <p:spPr>
          <a:xfrm>
            <a:off x="882650" y="3162300"/>
            <a:ext cx="73787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42900" lvl="0" indent="-3429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а2.</a:t>
            </a:r>
            <a:r>
              <a:rPr lang="" altLang="ru-RU" sz="1800" dirty="0"/>
              <a:t>нөлдік вектордың болуы</a:t>
            </a:r>
            <a:endParaRPr lang="" altLang="ru-RU" sz="1800" dirty="0"/>
          </a:p>
        </p:txBody>
      </p:sp>
      <p:sp>
        <p:nvSpPr>
          <p:cNvPr id="34856" name="Rectangle 1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8437" name="Object 9"/>
          <p:cNvGraphicFramePr>
            <a:graphicFrameLocks noChangeAspect="1"/>
          </p:cNvGraphicFramePr>
          <p:nvPr/>
        </p:nvGraphicFramePr>
        <p:xfrm>
          <a:off x="1727200" y="3606800"/>
          <a:ext cx="32162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" r:id="rId7" imgW="1917700" imgH="241300" progId="Equation.DSMT4">
                  <p:embed/>
                </p:oleObj>
              </mc:Choice>
              <mc:Fallback>
                <p:oleObj name="" r:id="rId7" imgW="1917700" imgH="241300" progId="Equation.DSMT4">
                  <p:embed/>
                  <p:pic>
                    <p:nvPicPr>
                      <p:cNvPr id="0" name="Picture 31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27200" y="3606800"/>
                        <a:ext cx="3216275" cy="400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6" name="TextBox 57"/>
          <p:cNvSpPr txBox="1"/>
          <p:nvPr/>
        </p:nvSpPr>
        <p:spPr>
          <a:xfrm>
            <a:off x="971550" y="4095750"/>
            <a:ext cx="69342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а3. </a:t>
            </a:r>
            <a:r>
              <a:rPr lang="" altLang="ru-RU" sz="1800" dirty="0"/>
              <a:t>қарсы элементтің болуы</a:t>
            </a:r>
            <a:endParaRPr lang="" altLang="ru-RU" sz="1800" dirty="0"/>
          </a:p>
        </p:txBody>
      </p:sp>
      <p:sp>
        <p:nvSpPr>
          <p:cNvPr id="34859" name="Rectangle 1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8438" name="Object 11"/>
          <p:cNvGraphicFramePr>
            <a:graphicFrameLocks noChangeAspect="1"/>
          </p:cNvGraphicFramePr>
          <p:nvPr/>
        </p:nvGraphicFramePr>
        <p:xfrm>
          <a:off x="1549400" y="4540250"/>
          <a:ext cx="39560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" r:id="rId9" imgW="2374900" imgH="279400" progId="Equation.DSMT4">
                  <p:embed/>
                </p:oleObj>
              </mc:Choice>
              <mc:Fallback>
                <p:oleObj name="" r:id="rId9" imgW="2374900" imgH="279400" progId="Equation.DSMT4">
                  <p:embed/>
                  <p:pic>
                    <p:nvPicPr>
                      <p:cNvPr id="0" name="Picture 312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49400" y="4540250"/>
                        <a:ext cx="3956050" cy="460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8" name="TextBox 60"/>
          <p:cNvSpPr txBox="1"/>
          <p:nvPr/>
        </p:nvSpPr>
        <p:spPr>
          <a:xfrm>
            <a:off x="1016000" y="5162550"/>
            <a:ext cx="26225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а4. коммутатив</a:t>
            </a:r>
            <a:r>
              <a:rPr lang="" altLang="ru-RU" sz="1800" dirty="0"/>
              <a:t>тілік</a:t>
            </a:r>
            <a:endParaRPr lang="" altLang="ru-RU" sz="1800" dirty="0"/>
          </a:p>
        </p:txBody>
      </p:sp>
      <p:sp>
        <p:nvSpPr>
          <p:cNvPr id="34862" name="Rectangle 1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8439" name="Object 13"/>
          <p:cNvGraphicFramePr>
            <a:graphicFrameLocks noChangeAspect="1"/>
          </p:cNvGraphicFramePr>
          <p:nvPr/>
        </p:nvGraphicFramePr>
        <p:xfrm>
          <a:off x="3582035" y="5229225"/>
          <a:ext cx="28448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" r:id="rId11" imgW="1752600" imgH="228600" progId="Equation.DSMT4">
                  <p:embed/>
                </p:oleObj>
              </mc:Choice>
              <mc:Fallback>
                <p:oleObj name="" r:id="rId11" imgW="1752600" imgH="228600" progId="Equation.DSMT4">
                  <p:embed/>
                  <p:pic>
                    <p:nvPicPr>
                      <p:cNvPr id="0" name="Picture 312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82035" y="5229225"/>
                        <a:ext cx="2844800" cy="371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7" grpId="0"/>
      <p:bldP spid="18469" grpId="0"/>
      <p:bldP spid="18471" grpId="0"/>
      <p:bldP spid="18474" grpId="0"/>
      <p:bldP spid="18476" grpId="0"/>
      <p:bldP spid="184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3"/>
          <p:cNvSpPr txBox="1">
            <a:spLocks noChangeArrowheads="1"/>
          </p:cNvSpPr>
          <p:nvPr/>
        </p:nvSpPr>
        <p:spPr bwMode="auto">
          <a:xfrm>
            <a:off x="395288" y="382588"/>
            <a:ext cx="7837487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ru-RU" altLang="ru-RU" b="1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ru-RU" altLang="ru-RU" b="1">
                <a:solidFill>
                  <a:srgbClr val="003399"/>
                </a:solidFill>
                <a:latin typeface="Times New Roman" panose="02020603050405020304" pitchFamily="18" charset="0"/>
              </a:rPr>
              <a:t>СИГНАЛДАРДЫҢ КӨРІНІСІ СИПАТТА</a:t>
            </a:r>
            <a:r>
              <a:rPr lang="" altLang="ru-RU" b="1">
                <a:solidFill>
                  <a:srgbClr val="003399"/>
                </a:solidFill>
                <a:latin typeface="Times New Roman" panose="02020603050405020304" pitchFamily="18" charset="0"/>
              </a:rPr>
              <a:t>РЫ</a:t>
            </a:r>
            <a:r>
              <a:rPr lang="ru-RU" altLang="ru-RU" b="1">
                <a:solidFill>
                  <a:srgbClr val="003399"/>
                </a:solidFill>
                <a:latin typeface="Times New Roman" panose="02020603050405020304" pitchFamily="18" charset="0"/>
              </a:rPr>
              <a:t> БОЙЫНША Ж</a:t>
            </a:r>
            <a:r>
              <a:rPr lang="" altLang="ru-RU" b="1">
                <a:solidFill>
                  <a:srgbClr val="003399"/>
                </a:solidFill>
                <a:latin typeface="Times New Roman" panose="02020603050405020304" pitchFamily="18" charset="0"/>
              </a:rPr>
              <a:t>ІКТЕЛУІ</a:t>
            </a:r>
            <a:r>
              <a:rPr lang="ru-RU" altLang="ru-RU" b="1">
                <a:solidFill>
                  <a:srgbClr val="003399"/>
                </a:solidFill>
                <a:latin typeface="Times New Roman" panose="02020603050405020304" pitchFamily="18" charset="0"/>
              </a:rPr>
              <a:t> </a:t>
            </a:r>
            <a:endParaRPr lang="ru-RU" altLang="ru-RU" b="1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algn="ctr"/>
            <a:endParaRPr lang="ru-RU" altLang="ru-RU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ctr"/>
            <a:endParaRPr lang="ru-RU" altLang="ru-RU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algn="ctr"/>
            <a:br>
              <a:rPr lang="ru-RU" altLang="ru-RU">
                <a:solidFill>
                  <a:schemeClr val="accent2"/>
                </a:solidFill>
                <a:latin typeface="Times New Roman" panose="02020603050405020304" pitchFamily="18" charset="0"/>
              </a:rPr>
            </a:br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   детерминир</a:t>
            </a:r>
            <a:r>
              <a:rPr lang="" alt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ленген</a:t>
            </a:r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</a:t>
            </a:r>
            <a:r>
              <a:rPr lang="" alt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кездейсоқ</a:t>
            </a:r>
            <a:endParaRPr lang="ru-RU" altLang="ru-RU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endParaRPr lang="ru-RU" altLang="ru-RU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r"/>
            <a:r>
              <a:rPr lang="ru-RU" alt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квазидетерминир</a:t>
            </a:r>
            <a:r>
              <a:rPr lang="" altLang="ru-RU" sz="2400" b="1">
                <a:solidFill>
                  <a:srgbClr val="000000"/>
                </a:solidFill>
                <a:latin typeface="Times New Roman" panose="02020603050405020304" pitchFamily="18" charset="0"/>
              </a:rPr>
              <a:t>ленген</a:t>
            </a:r>
            <a:endParaRPr lang="" altLang="ru-RU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3491" name="Group 4"/>
          <p:cNvGrpSpPr/>
          <p:nvPr/>
        </p:nvGrpSpPr>
        <p:grpSpPr bwMode="auto">
          <a:xfrm>
            <a:off x="2195513" y="1471613"/>
            <a:ext cx="4552950" cy="228600"/>
            <a:chOff x="1655" y="655"/>
            <a:chExt cx="2868" cy="144"/>
          </a:xfrm>
        </p:grpSpPr>
        <p:sp>
          <p:nvSpPr>
            <p:cNvPr id="63492" name="Line 5"/>
            <p:cNvSpPr>
              <a:spLocks noChangeShapeType="1"/>
            </p:cNvSpPr>
            <p:nvPr/>
          </p:nvSpPr>
          <p:spPr bwMode="auto">
            <a:xfrm flipH="1">
              <a:off x="1655" y="655"/>
              <a:ext cx="1296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63493" name="Line 6"/>
            <p:cNvSpPr>
              <a:spLocks noChangeShapeType="1"/>
            </p:cNvSpPr>
            <p:nvPr/>
          </p:nvSpPr>
          <p:spPr bwMode="auto">
            <a:xfrm>
              <a:off x="3515" y="655"/>
              <a:ext cx="100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6349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349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3499" name="Rectangle 14"/>
          <p:cNvSpPr>
            <a:spLocks noChangeArrowheads="1"/>
          </p:cNvSpPr>
          <p:nvPr/>
        </p:nvSpPr>
        <p:spPr bwMode="auto">
          <a:xfrm>
            <a:off x="0" y="2947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3500" name="Line 18"/>
          <p:cNvSpPr>
            <a:spLocks noChangeShapeType="1"/>
          </p:cNvSpPr>
          <p:nvPr/>
        </p:nvSpPr>
        <p:spPr bwMode="auto">
          <a:xfrm>
            <a:off x="6804025" y="2276475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3501" name="Номер слайда 15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E7CFF95-9207-4D5A-A5EF-57BDC9E00735}" type="slidenum">
              <a:rPr lang="ru-RU" altLang="ru-RU"/>
            </a:fld>
            <a:endParaRPr lang="ru-RU" altLang="ru-RU"/>
          </a:p>
        </p:txBody>
      </p:sp>
    </p:spTree>
  </p:cSld>
  <p:clrMapOvr>
    <a:masterClrMapping/>
  </p:clrMapOvr>
  <p:transition>
    <p:wedg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35843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44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45" name="Rectangle 6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46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47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48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49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50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51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52" name="Rectangle 13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53" name="Rectangle 14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54" name="Rectangle 15"/>
          <p:cNvSpPr/>
          <p:nvPr/>
        </p:nvSpPr>
        <p:spPr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55" name="Rectangle 16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56" name="Rectangle 17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57" name="Rectangle 18"/>
          <p:cNvSpPr/>
          <p:nvPr/>
        </p:nvSpPr>
        <p:spPr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58" name="Rectangle 19"/>
          <p:cNvSpPr/>
          <p:nvPr/>
        </p:nvSpPr>
        <p:spPr>
          <a:xfrm>
            <a:off x="0" y="30480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59" name="Rectangle 20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60" name="Rectangle 21"/>
          <p:cNvSpPr/>
          <p:nvPr/>
        </p:nvSpPr>
        <p:spPr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61" name="Rectangle 22"/>
          <p:cNvSpPr/>
          <p:nvPr/>
        </p:nvSpPr>
        <p:spPr>
          <a:xfrm>
            <a:off x="0" y="31432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62" name="Rectangle 23"/>
          <p:cNvSpPr/>
          <p:nvPr/>
        </p:nvSpPr>
        <p:spPr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63" name="Rectangle 2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64" name="Rectangle 26"/>
          <p:cNvSpPr/>
          <p:nvPr/>
        </p:nvSpPr>
        <p:spPr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65" name="Rectangle 27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66" name="Rectangle 28"/>
          <p:cNvSpPr/>
          <p:nvPr/>
        </p:nvSpPr>
        <p:spPr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67" name="Rectangle 32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89" name="TextBox 29"/>
          <p:cNvSpPr txBox="1"/>
          <p:nvPr/>
        </p:nvSpPr>
        <p:spPr>
          <a:xfrm>
            <a:off x="749300" y="495300"/>
            <a:ext cx="78676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Б. </a:t>
            </a:r>
            <a:r>
              <a:rPr lang="" altLang="ru-RU" sz="1800" dirty="0"/>
              <a:t>скалярға көбейту анықталған</a:t>
            </a:r>
            <a:r>
              <a:rPr lang="ru-RU" altLang="ru-RU" sz="1800" dirty="0"/>
              <a:t>:</a:t>
            </a:r>
            <a:endParaRPr lang="ru-RU" altLang="ru-RU" sz="1800" dirty="0">
              <a:solidFill>
                <a:srgbClr val="008000"/>
              </a:solidFill>
            </a:endParaRPr>
          </a:p>
        </p:txBody>
      </p:sp>
      <p:sp>
        <p:nvSpPr>
          <p:cNvPr id="35869" name="Rectangle 3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70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92" name="TextBox 50"/>
          <p:cNvSpPr txBox="1"/>
          <p:nvPr/>
        </p:nvSpPr>
        <p:spPr>
          <a:xfrm>
            <a:off x="882650" y="1784350"/>
            <a:ext cx="244475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42900" lvl="0" indent="-3429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б1. ассоциатив</a:t>
            </a:r>
            <a:r>
              <a:rPr lang="" altLang="ru-RU" sz="1800" dirty="0"/>
              <a:t>тілік</a:t>
            </a:r>
            <a:endParaRPr lang="" altLang="ru-RU" sz="1800" dirty="0"/>
          </a:p>
        </p:txBody>
      </p:sp>
      <p:sp>
        <p:nvSpPr>
          <p:cNvPr id="35872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73" name="Rectangle 8"/>
          <p:cNvSpPr/>
          <p:nvPr/>
        </p:nvSpPr>
        <p:spPr>
          <a:xfrm>
            <a:off x="0" y="2286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95" name="TextBox 55"/>
          <p:cNvSpPr txBox="1"/>
          <p:nvPr/>
        </p:nvSpPr>
        <p:spPr>
          <a:xfrm>
            <a:off x="882650" y="2762250"/>
            <a:ext cx="73787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42900" lvl="0" indent="-3429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б2. </a:t>
            </a:r>
            <a:r>
              <a:rPr lang="" altLang="ru-RU" sz="1800" dirty="0"/>
              <a:t>бірлік элементтің болуы</a:t>
            </a:r>
            <a:endParaRPr lang="" altLang="ru-RU" sz="1800" dirty="0"/>
          </a:p>
        </p:txBody>
      </p:sp>
      <p:sp>
        <p:nvSpPr>
          <p:cNvPr id="35875" name="Rectangle 10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9497" name="TextBox 57"/>
          <p:cNvSpPr txBox="1"/>
          <p:nvPr/>
        </p:nvSpPr>
        <p:spPr>
          <a:xfrm>
            <a:off x="882650" y="3695700"/>
            <a:ext cx="69342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/>
              <a:t>б3. дистрибутив</a:t>
            </a:r>
            <a:r>
              <a:rPr lang="" altLang="ru-RU" sz="1800" dirty="0"/>
              <a:t>тілік</a:t>
            </a:r>
            <a:endParaRPr lang="" altLang="ru-RU" sz="1800" dirty="0"/>
          </a:p>
        </p:txBody>
      </p:sp>
      <p:sp>
        <p:nvSpPr>
          <p:cNvPr id="35877" name="Rectangle 12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78" name="Rectangle 1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35880" name="Rectangle 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9458" name="Object 8"/>
          <p:cNvGraphicFramePr>
            <a:graphicFrameLocks noChangeAspect="1"/>
          </p:cNvGraphicFramePr>
          <p:nvPr/>
        </p:nvGraphicFramePr>
        <p:xfrm>
          <a:off x="1416050" y="1250950"/>
          <a:ext cx="33782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" r:id="rId1" imgW="1828800" imgH="190500" progId="Equation.DSMT4">
                  <p:embed/>
                </p:oleObj>
              </mc:Choice>
              <mc:Fallback>
                <p:oleObj name="" r:id="rId1" imgW="1828800" imgH="190500" progId="Equation.DSMT4">
                  <p:embed/>
                  <p:pic>
                    <p:nvPicPr>
                      <p:cNvPr id="0" name="Picture 311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16050" y="1250950"/>
                        <a:ext cx="3378200" cy="352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2" name="TextBox 49"/>
          <p:cNvSpPr txBox="1"/>
          <p:nvPr/>
        </p:nvSpPr>
        <p:spPr>
          <a:xfrm>
            <a:off x="5105400" y="1250950"/>
            <a:ext cx="32004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" altLang="ru-RU" sz="1800" dirty="0"/>
              <a:t>көбейту бойынша тұйықталуы</a:t>
            </a:r>
            <a:endParaRPr lang="" altLang="ru-RU" sz="1800" dirty="0"/>
          </a:p>
        </p:txBody>
      </p:sp>
      <p:sp>
        <p:nvSpPr>
          <p:cNvPr id="35883" name="Rectangle 1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9459" name="Object 10"/>
          <p:cNvGraphicFramePr>
            <a:graphicFrameLocks noChangeAspect="1"/>
          </p:cNvGraphicFramePr>
          <p:nvPr/>
        </p:nvGraphicFramePr>
        <p:xfrm>
          <a:off x="1860550" y="2317750"/>
          <a:ext cx="554196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3" imgW="3060700" imgH="228600" progId="Equation.DSMT4">
                  <p:embed/>
                </p:oleObj>
              </mc:Choice>
              <mc:Fallback>
                <p:oleObj name="" r:id="rId3" imgW="3060700" imgH="228600" progId="Equation.DSMT4">
                  <p:embed/>
                  <p:pic>
                    <p:nvPicPr>
                      <p:cNvPr id="0" name="Picture 31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60550" y="2317750"/>
                        <a:ext cx="5541963" cy="414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85" name="Rectangle 13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9460" name="Object 12"/>
          <p:cNvGraphicFramePr>
            <a:graphicFrameLocks noChangeAspect="1"/>
          </p:cNvGraphicFramePr>
          <p:nvPr/>
        </p:nvGraphicFramePr>
        <p:xfrm>
          <a:off x="1860550" y="3295650"/>
          <a:ext cx="2933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5" imgW="1625600" imgH="190500" progId="Equation.DSMT4">
                  <p:embed/>
                </p:oleObj>
              </mc:Choice>
              <mc:Fallback>
                <p:oleObj name="" r:id="rId5" imgW="1625600" imgH="190500" progId="Equation.DSMT4">
                  <p:embed/>
                  <p:pic>
                    <p:nvPicPr>
                      <p:cNvPr id="0" name="Picture 31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60550" y="3295650"/>
                        <a:ext cx="2933700" cy="342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87" name="Rectangle 15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9461" name="Object 14"/>
          <p:cNvGraphicFramePr>
            <a:graphicFrameLocks noChangeAspect="1"/>
          </p:cNvGraphicFramePr>
          <p:nvPr/>
        </p:nvGraphicFramePr>
        <p:xfrm>
          <a:off x="1238250" y="4362450"/>
          <a:ext cx="54387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" r:id="rId7" imgW="3022600" imgH="546100" progId="Equation.DSMT4">
                  <p:embed/>
                </p:oleObj>
              </mc:Choice>
              <mc:Fallback>
                <p:oleObj name="" r:id="rId7" imgW="3022600" imgH="546100" progId="Equation.DSMT4">
                  <p:embed/>
                  <p:pic>
                    <p:nvPicPr>
                      <p:cNvPr id="0" name="Picture 312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38250" y="4362450"/>
                        <a:ext cx="5438775" cy="977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6" name="TextBox 56"/>
          <p:cNvSpPr txBox="1"/>
          <p:nvPr/>
        </p:nvSpPr>
        <p:spPr>
          <a:xfrm>
            <a:off x="838200" y="5384800"/>
            <a:ext cx="777875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rgbClr val="A50021"/>
                </a:solidFill>
              </a:rPr>
              <a:t>Бұл аксиомалардың барлығы аналогты да, дискретті де – нақты және күрделі сигналдар үшін дұрыс. Сондықтан</a:t>
            </a:r>
            <a:endParaRPr lang="ru-RU" altLang="ru-RU" sz="1800" dirty="0">
              <a:solidFill>
                <a:srgbClr val="A50021"/>
              </a:solidFill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solidFill>
                  <a:srgbClr val="A50021"/>
                </a:solidFill>
              </a:rPr>
              <a:t>сигналдарды векторлар және векторлар деп атауға болады. </a:t>
            </a:r>
            <a:endParaRPr lang="ru-RU" altLang="ru-RU" sz="1800" dirty="0">
              <a:solidFill>
                <a:srgbClr val="A50021"/>
              </a:solidFill>
            </a:endParaRPr>
          </a:p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9462" name="Object 50"/>
          <p:cNvGraphicFramePr>
            <a:graphicFrameLocks noChangeAspect="1"/>
          </p:cNvGraphicFramePr>
          <p:nvPr/>
        </p:nvGraphicFramePr>
        <p:xfrm>
          <a:off x="6929438" y="503238"/>
          <a:ext cx="3048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" r:id="rId9" imgW="139700" imgH="165100" progId="Equation.DSMT4">
                  <p:embed/>
                </p:oleObj>
              </mc:Choice>
              <mc:Fallback>
                <p:oleObj name="" r:id="rId9" imgW="139700" imgH="165100" progId="Equation.DSMT4">
                  <p:embed/>
                  <p:pic>
                    <p:nvPicPr>
                      <p:cNvPr id="0" name="Picture 312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929438" y="503238"/>
                        <a:ext cx="304800" cy="3603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9" grpId="0"/>
      <p:bldP spid="19492" grpId="0"/>
      <p:bldP spid="19495" grpId="0"/>
      <p:bldP spid="19497" grpId="0"/>
      <p:bldP spid="19502" grpId="0"/>
      <p:bldP spid="1950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476250" y="503555"/>
            <a:ext cx="852043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" altLang="en-US" b="1"/>
              <a:t>Бақылау сұрақтары</a:t>
            </a:r>
            <a:endParaRPr lang="" altLang="en-US" b="1"/>
          </a:p>
          <a:p>
            <a:r>
              <a:rPr lang="" altLang="en-US"/>
              <a:t>1. Тәуелсіз айнымалысының түрі бойынша сигналдардың жіктелуі</a:t>
            </a:r>
            <a:endParaRPr lang="" altLang="en-US"/>
          </a:p>
          <a:p>
            <a:r>
              <a:rPr lang="" altLang="en-US"/>
              <a:t>2. </a:t>
            </a:r>
            <a:r>
              <a:rPr lang="en-US" altLang="en-US"/>
              <a:t>Сигнал классификациясы</a:t>
            </a:r>
            <a:r>
              <a:rPr lang="" altLang="en-US"/>
              <a:t>н келтіріңіз</a:t>
            </a:r>
            <a:endParaRPr lang="" altLang="en-US"/>
          </a:p>
          <a:p>
            <a:r>
              <a:rPr lang="" altLang="en-US"/>
              <a:t>3. </a:t>
            </a:r>
            <a:r>
              <a:rPr lang="en-US" altLang="ru-RU"/>
              <a:t>Гармоникалық тербеліс</a:t>
            </a:r>
            <a:endParaRPr lang="" altLang="en-US"/>
          </a:p>
          <a:p>
            <a:r>
              <a:rPr lang="" altLang="en-US"/>
              <a:t>4. </a:t>
            </a:r>
            <a:r>
              <a:rPr lang="ru-RU" altLang="ru-RU"/>
              <a:t>Хэвисайд</a:t>
            </a:r>
            <a:r>
              <a:rPr lang="en-US" altLang="ru-RU"/>
              <a:t> қосылу функциясы</a:t>
            </a:r>
            <a:endParaRPr lang="en-US" altLang="ru-RU"/>
          </a:p>
          <a:p>
            <a:r>
              <a:rPr lang="" altLang="en-US"/>
              <a:t>5. </a:t>
            </a:r>
            <a:r>
              <a:rPr lang="en-US"/>
              <a:t>Дирак</a:t>
            </a:r>
            <a:r>
              <a:rPr lang="en-US" altLang="en-US"/>
              <a:t> </a:t>
            </a:r>
            <a:r>
              <a:rPr lang="en-US"/>
              <a:t>Дельта-функция</a:t>
            </a:r>
            <a:r>
              <a:rPr lang="en-US" altLang="en-US"/>
              <a:t>сы</a:t>
            </a:r>
            <a:endParaRPr lang="en-US" altLang="en-US"/>
          </a:p>
          <a:p>
            <a:r>
              <a:rPr lang="" altLang="en-US"/>
              <a:t>6. </a:t>
            </a:r>
            <a:r>
              <a:rPr lang="en-US" altLang="ru-RU"/>
              <a:t>Хэвисайд</a:t>
            </a:r>
            <a:r>
              <a:rPr lang="ru-RU" altLang="ru-RU"/>
              <a:t> функциясы мен Дирак дельта функциясы арасындағы байланыс</a:t>
            </a:r>
            <a:endParaRPr lang="en-US" altLang="en-US"/>
          </a:p>
          <a:p>
            <a:r>
              <a:rPr lang="" altLang="en-US"/>
              <a:t>7. </a:t>
            </a:r>
            <a:r>
              <a:rPr lang="en-US" altLang="ru-RU"/>
              <a:t>Сигналдардың динамикалық көрінісі</a:t>
            </a:r>
            <a:endParaRPr lang="en-US" altLang="ru-RU"/>
          </a:p>
          <a:p>
            <a:r>
              <a:rPr lang="" altLang="en-US"/>
              <a:t>8. </a:t>
            </a:r>
            <a:r>
              <a:rPr lang="ru-RU" altLang="ru-RU"/>
              <a:t>Сигналдарды векторлар ретінде көрсету</a:t>
            </a:r>
            <a:endParaRPr lang="ru-RU" altLang="ru-RU"/>
          </a:p>
          <a:p>
            <a:r>
              <a:rPr lang="" altLang="ru-RU"/>
              <a:t>9.</a:t>
            </a:r>
            <a:r>
              <a:rPr lang="en-US" altLang="ru-RU"/>
              <a:t>C</a:t>
            </a:r>
            <a:r>
              <a:rPr lang="en-US" altLang="en-US"/>
              <a:t>ызықты кеңістік</a:t>
            </a:r>
            <a:r>
              <a:rPr lang="" altLang="en-US"/>
              <a:t> қасиеттері</a:t>
            </a:r>
            <a:endParaRPr lang="" altLang="en-US"/>
          </a:p>
          <a:p>
            <a:r>
              <a:rPr lang="" altLang="en-US"/>
              <a:t>10. </a:t>
            </a:r>
            <a:r>
              <a:rPr lang="ru-RU" altLang="ru-RU"/>
              <a:t>Период</a:t>
            </a:r>
            <a:r>
              <a:rPr lang="en-US" altLang="ru-RU"/>
              <a:t>ты сигналдар</a:t>
            </a:r>
            <a:endParaRPr lang="ru-RU" altLang="ru-RU"/>
          </a:p>
          <a:p>
            <a:endParaRPr lang="en-US" b="1" dirty="0" smtClean="0"/>
          </a:p>
          <a:p>
            <a:endParaRPr lang="" altLang="en-US" b="1">
              <a:solidFill>
                <a:srgbClr val="003399"/>
              </a:solidFill>
              <a:latin typeface="Times New Roman" panose="02020603050405020304" pitchFamily="18" charset="0"/>
              <a:sym typeface="+mn-ea"/>
            </a:endParaRPr>
          </a:p>
          <a:p>
            <a:endParaRPr lang="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3" name="Organization Chart 32"/>
          <p:cNvGrpSpPr/>
          <p:nvPr/>
        </p:nvGrpSpPr>
        <p:grpSpPr bwMode="auto">
          <a:xfrm>
            <a:off x="457200" y="457200"/>
            <a:ext cx="8229600" cy="5410200"/>
            <a:chOff x="1134" y="1271"/>
            <a:chExt cx="2016" cy="1584"/>
          </a:xfrm>
        </p:grpSpPr>
        <p:sp>
          <p:nvSpPr>
            <p:cNvPr id="64514" name="AutoShape 33"/>
            <p:cNvSpPr>
              <a:spLocks noChangeAspect="1" noChangeArrowheads="1" noTextEdit="1"/>
            </p:cNvSpPr>
            <p:nvPr/>
          </p:nvSpPr>
          <p:spPr bwMode="auto">
            <a:xfrm>
              <a:off x="1134" y="1271"/>
              <a:ext cx="2016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altLang="zh-CN">
                <a:ea typeface="SimSun" panose="02010600030101010101" pitchFamily="2" charset="-122"/>
              </a:endParaRPr>
            </a:p>
          </p:txBody>
        </p:sp>
        <p:cxnSp>
          <p:nvCxnSpPr>
            <p:cNvPr id="64515" name="_s5124"/>
            <p:cNvCxnSpPr>
              <a:cxnSpLocks noChangeShapeType="1"/>
              <a:stCxn id="64527" idx="1"/>
              <a:endCxn id="64521" idx="2"/>
            </p:cNvCxnSpPr>
            <p:nvPr/>
          </p:nvCxnSpPr>
          <p:spPr bwMode="auto">
            <a:xfrm rot="10800000">
              <a:off x="2142" y="1559"/>
              <a:ext cx="144" cy="115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516" name="_s5125"/>
            <p:cNvCxnSpPr>
              <a:cxnSpLocks noChangeShapeType="1"/>
              <a:stCxn id="64526" idx="3"/>
              <a:endCxn id="64521" idx="2"/>
            </p:cNvCxnSpPr>
            <p:nvPr/>
          </p:nvCxnSpPr>
          <p:spPr bwMode="auto">
            <a:xfrm flipV="1">
              <a:off x="1998" y="1559"/>
              <a:ext cx="144" cy="115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517" name="_s5126"/>
            <p:cNvCxnSpPr>
              <a:cxnSpLocks noChangeShapeType="1"/>
              <a:stCxn id="64525" idx="1"/>
              <a:endCxn id="64521" idx="2"/>
            </p:cNvCxnSpPr>
            <p:nvPr/>
          </p:nvCxnSpPr>
          <p:spPr bwMode="auto">
            <a:xfrm rot="10800000">
              <a:off x="2142" y="155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518" name="_s5127"/>
            <p:cNvCxnSpPr>
              <a:cxnSpLocks noChangeShapeType="1"/>
              <a:stCxn id="64524" idx="3"/>
              <a:endCxn id="64521" idx="2"/>
            </p:cNvCxnSpPr>
            <p:nvPr/>
          </p:nvCxnSpPr>
          <p:spPr bwMode="auto">
            <a:xfrm flipV="1">
              <a:off x="1998" y="155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519" name="_s5128"/>
            <p:cNvCxnSpPr>
              <a:cxnSpLocks noChangeShapeType="1"/>
              <a:stCxn id="64523" idx="1"/>
              <a:endCxn id="64521" idx="2"/>
            </p:cNvCxnSpPr>
            <p:nvPr/>
          </p:nvCxnSpPr>
          <p:spPr bwMode="auto">
            <a:xfrm rot="10800000">
              <a:off x="2142" y="155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520" name="_s5129"/>
            <p:cNvCxnSpPr>
              <a:cxnSpLocks noChangeShapeType="1"/>
              <a:stCxn id="64522" idx="3"/>
              <a:endCxn id="64521" idx="2"/>
            </p:cNvCxnSpPr>
            <p:nvPr/>
          </p:nvCxnSpPr>
          <p:spPr bwMode="auto">
            <a:xfrm flipV="1">
              <a:off x="1998" y="155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4521" name="_s5130"/>
            <p:cNvSpPr>
              <a:spLocks noChangeArrowheads="1"/>
            </p:cNvSpPr>
            <p:nvPr/>
          </p:nvSpPr>
          <p:spPr bwMode="auto">
            <a:xfrm>
              <a:off x="1710" y="1271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" altLang="ru-RU" sz="2500" b="1">
                  <a:latin typeface="Tahoma" panose="020B0604030504040204" pitchFamily="34" charset="0"/>
                </a:rPr>
                <a:t>ШУЫЛДАР</a:t>
              </a:r>
              <a:endParaRPr lang="" altLang="ru-RU" sz="2500" b="1">
                <a:latin typeface="Tahoma" panose="020B0604030504040204" pitchFamily="34" charset="0"/>
              </a:endParaRPr>
            </a:p>
          </p:txBody>
        </p:sp>
        <p:sp>
          <p:nvSpPr>
            <p:cNvPr id="64522" name="_s5131"/>
            <p:cNvSpPr>
              <a:spLocks noChangeArrowheads="1"/>
            </p:cNvSpPr>
            <p:nvPr/>
          </p:nvSpPr>
          <p:spPr bwMode="auto">
            <a:xfrm>
              <a:off x="1134" y="1703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" altLang="ru-RU" sz="2400">
                  <a:latin typeface="Tahoma" panose="020B0604030504040204" pitchFamily="34" charset="0"/>
                </a:rPr>
                <a:t>Табиғи</a:t>
              </a:r>
              <a:r>
                <a:rPr lang="ru-RU" altLang="nl-NL" sz="2400">
                  <a:latin typeface="Tahoma" panose="020B0604030504040204" pitchFamily="34" charset="0"/>
                </a:rPr>
                <a:t> </a:t>
              </a:r>
              <a:br>
                <a:rPr lang="ru-RU" altLang="nl-NL" sz="2400">
                  <a:latin typeface="Tahoma" panose="020B0604030504040204" pitchFamily="34" charset="0"/>
                </a:rPr>
              </a:br>
              <a:r>
                <a:rPr lang="ru-RU" altLang="nl-NL" sz="2400">
                  <a:latin typeface="Tahoma" panose="020B0604030504040204" pitchFamily="34" charset="0"/>
                </a:rPr>
                <a:t>(</a:t>
              </a:r>
              <a:r>
                <a:rPr lang="" altLang="ru-RU" sz="2400">
                  <a:latin typeface="Tahoma" panose="020B0604030504040204" pitchFamily="34" charset="0"/>
                </a:rPr>
                <a:t>мысалы</a:t>
              </a:r>
              <a:r>
                <a:rPr lang="ru-RU" altLang="nl-NL" sz="2400">
                  <a:latin typeface="Tahoma" panose="020B0604030504040204" pitchFamily="34" charset="0"/>
                </a:rPr>
                <a:t>, </a:t>
              </a:r>
              <a:r>
                <a:rPr lang="" altLang="ru-RU" sz="2400">
                  <a:latin typeface="Tahoma" panose="020B0604030504040204" pitchFamily="34" charset="0"/>
                </a:rPr>
                <a:t>найзағай</a:t>
              </a:r>
              <a:r>
                <a:rPr lang="ru-RU" altLang="nl-NL" sz="2400">
                  <a:latin typeface="Tahoma" panose="020B0604030504040204" pitchFamily="34" charset="0"/>
                </a:rPr>
                <a:t>)</a:t>
              </a:r>
              <a:endParaRPr lang="ru-RU" altLang="nl-NL" sz="2400">
                <a:latin typeface="Tahoma" panose="020B0604030504040204" pitchFamily="34" charset="0"/>
              </a:endParaRPr>
            </a:p>
          </p:txBody>
        </p:sp>
        <p:sp>
          <p:nvSpPr>
            <p:cNvPr id="64523" name="_s5132"/>
            <p:cNvSpPr>
              <a:spLocks noChangeArrowheads="1"/>
            </p:cNvSpPr>
            <p:nvPr/>
          </p:nvSpPr>
          <p:spPr bwMode="auto">
            <a:xfrm>
              <a:off x="2286" y="1703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500">
                  <a:latin typeface="Tahoma" panose="020B0604030504040204" pitchFamily="34" charset="0"/>
                </a:rPr>
                <a:t>Әдейі</a:t>
              </a:r>
              <a:r>
                <a:rPr lang="" altLang="ru-RU" sz="2500">
                  <a:latin typeface="Tahoma" panose="020B0604030504040204" pitchFamily="34" charset="0"/>
                </a:rPr>
                <a:t> </a:t>
              </a:r>
              <a:r>
                <a:rPr lang="ru-RU" altLang="nl-NL" sz="2500">
                  <a:latin typeface="Tahoma" panose="020B0604030504040204" pitchFamily="34" charset="0"/>
                </a:rPr>
                <a:t>(жасанды)</a:t>
              </a:r>
              <a:endParaRPr lang="ru-RU" altLang="nl-NL" sz="2500">
                <a:latin typeface="Tahoma" panose="020B0604030504040204" pitchFamily="34" charset="0"/>
              </a:endParaRPr>
            </a:p>
          </p:txBody>
        </p:sp>
        <p:sp>
          <p:nvSpPr>
            <p:cNvPr id="64524" name="_s5133"/>
            <p:cNvSpPr>
              <a:spLocks noChangeArrowheads="1"/>
            </p:cNvSpPr>
            <p:nvPr/>
          </p:nvSpPr>
          <p:spPr bwMode="auto">
            <a:xfrm>
              <a:off x="1134" y="2135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>
                <a:lnSpc>
                  <a:spcPct val="85000"/>
                </a:lnSpc>
              </a:pPr>
              <a:r>
                <a:rPr lang="ru-RU" altLang="nl-NL" sz="2300">
                  <a:latin typeface="Tahoma" panose="020B0604030504040204" pitchFamily="34" charset="0"/>
                </a:rPr>
                <a:t>Шу</a:t>
              </a:r>
              <a:r>
                <a:rPr lang="" altLang="ru-RU" sz="2300">
                  <a:latin typeface="Tahoma" panose="020B0604030504040204" pitchFamily="34" charset="0"/>
                </a:rPr>
                <a:t>ылды</a:t>
              </a:r>
              <a:endParaRPr lang="ru-RU" altLang="nl-NL" sz="2300">
                <a:latin typeface="Tahoma" panose="020B0604030504040204" pitchFamily="34" charset="0"/>
              </a:endParaRPr>
            </a:p>
            <a:p>
              <a:pPr algn="ctr"/>
              <a:r>
                <a:rPr lang="ru-RU" altLang="nl-NL">
                  <a:latin typeface="Tahoma" panose="020B0604030504040204" pitchFamily="34" charset="0"/>
                </a:rPr>
                <a:t>(фл</a:t>
              </a:r>
              <a:r>
                <a:rPr lang="" altLang="ru-RU">
                  <a:latin typeface="Tahoma" panose="020B0604030504040204" pitchFamily="34" charset="0"/>
                </a:rPr>
                <a:t>уктуациялық</a:t>
              </a:r>
              <a:r>
                <a:rPr lang="ru-RU" altLang="nl-NL">
                  <a:latin typeface="Tahoma" panose="020B0604030504040204" pitchFamily="34" charset="0"/>
                </a:rPr>
                <a:t>),</a:t>
              </a:r>
              <a:r>
                <a:rPr lang="ru-RU" altLang="nl-NL" sz="2300">
                  <a:latin typeface="Tahoma" panose="020B0604030504040204" pitchFamily="34" charset="0"/>
                </a:rPr>
                <a:t> </a:t>
              </a:r>
              <a:br>
                <a:rPr lang="ru-RU" altLang="nl-NL" sz="2300">
                  <a:latin typeface="Tahoma" panose="020B0604030504040204" pitchFamily="34" charset="0"/>
                </a:rPr>
              </a:br>
              <a:r>
                <a:rPr lang="" altLang="ru-RU" sz="2300">
                  <a:latin typeface="Tahoma" panose="020B0604030504040204" pitchFamily="34" charset="0"/>
                </a:rPr>
                <a:t>мысалы</a:t>
              </a:r>
              <a:r>
                <a:rPr lang="ru-RU" altLang="nl-NL" sz="2300">
                  <a:latin typeface="Tahoma" panose="020B0604030504040204" pitchFamily="34" charset="0"/>
                </a:rPr>
                <a:t>., </a:t>
              </a:r>
              <a:r>
                <a:rPr lang="" altLang="ru-RU" sz="2300">
                  <a:latin typeface="Tahoma" panose="020B0604030504040204" pitchFamily="34" charset="0"/>
                </a:rPr>
                <a:t>жылулық шуыл</a:t>
              </a:r>
              <a:endParaRPr lang="" altLang="ru-RU" sz="2300">
                <a:latin typeface="Tahoma" panose="020B0604030504040204" pitchFamily="34" charset="0"/>
              </a:endParaRPr>
            </a:p>
          </p:txBody>
        </p:sp>
        <p:sp>
          <p:nvSpPr>
            <p:cNvPr id="64525" name="_s5134"/>
            <p:cNvSpPr>
              <a:spLocks noChangeArrowheads="1"/>
            </p:cNvSpPr>
            <p:nvPr/>
          </p:nvSpPr>
          <p:spPr bwMode="auto">
            <a:xfrm>
              <a:off x="2286" y="2135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500">
                  <a:latin typeface="Tahoma" panose="020B0604030504040204" pitchFamily="34" charset="0"/>
                </a:rPr>
                <a:t>Импульс</a:t>
              </a:r>
              <a:r>
                <a:rPr lang="" altLang="ru-RU" sz="2500">
                  <a:latin typeface="Tahoma" panose="020B0604030504040204" pitchFamily="34" charset="0"/>
                </a:rPr>
                <a:t>ті</a:t>
              </a:r>
              <a:br>
                <a:rPr lang="ru-RU" altLang="nl-NL" sz="2500">
                  <a:latin typeface="Tahoma" panose="020B0604030504040204" pitchFamily="34" charset="0"/>
                </a:rPr>
              </a:br>
              <a:r>
                <a:rPr lang="ru-RU" altLang="nl-NL" sz="2500">
                  <a:latin typeface="Tahoma" panose="020B0604030504040204" pitchFamily="34" charset="0"/>
                </a:rPr>
                <a:t> </a:t>
              </a:r>
              <a:r>
                <a:rPr lang="" altLang="ru-RU" sz="2500">
                  <a:latin typeface="Tahoma" panose="020B0604030504040204" pitchFamily="34" charset="0"/>
                </a:rPr>
                <a:t>мыс</a:t>
              </a:r>
              <a:r>
                <a:rPr lang="ru-RU" altLang="nl-NL" sz="2500"/>
                <a:t>., </a:t>
              </a:r>
              <a:r>
                <a:rPr lang="" altLang="ru-RU" sz="2500"/>
                <a:t>құрылғылар</a:t>
              </a:r>
              <a:endParaRPr lang="" altLang="ru-RU" sz="2500"/>
            </a:p>
          </p:txBody>
        </p:sp>
        <p:sp>
          <p:nvSpPr>
            <p:cNvPr id="64526" name="_s5135"/>
            <p:cNvSpPr>
              <a:spLocks noChangeArrowheads="1"/>
            </p:cNvSpPr>
            <p:nvPr/>
          </p:nvSpPr>
          <p:spPr bwMode="auto">
            <a:xfrm>
              <a:off x="1135" y="2567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500">
                  <a:latin typeface="Tahoma" panose="020B0604030504040204" pitchFamily="34" charset="0"/>
                </a:rPr>
                <a:t>Актив</a:t>
              </a:r>
              <a:r>
                <a:rPr lang="" altLang="ru-RU" sz="2500">
                  <a:latin typeface="Tahoma" panose="020B0604030504040204" pitchFamily="34" charset="0"/>
                </a:rPr>
                <a:t>ті</a:t>
              </a:r>
              <a:endParaRPr lang="" altLang="ru-RU" sz="2500">
                <a:latin typeface="Tahoma" panose="020B0604030504040204" pitchFamily="34" charset="0"/>
              </a:endParaRPr>
            </a:p>
          </p:txBody>
        </p:sp>
        <p:sp>
          <p:nvSpPr>
            <p:cNvPr id="64527" name="_s5136"/>
            <p:cNvSpPr>
              <a:spLocks noChangeArrowheads="1"/>
            </p:cNvSpPr>
            <p:nvPr/>
          </p:nvSpPr>
          <p:spPr bwMode="auto">
            <a:xfrm>
              <a:off x="2286" y="2567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500">
                  <a:latin typeface="Tahoma" panose="020B0604030504040204" pitchFamily="34" charset="0"/>
                </a:rPr>
                <a:t>Пассив</a:t>
              </a:r>
              <a:r>
                <a:rPr lang="" altLang="ru-RU" sz="2500">
                  <a:latin typeface="Tahoma" panose="020B0604030504040204" pitchFamily="34" charset="0"/>
                </a:rPr>
                <a:t>ті</a:t>
              </a:r>
              <a:endParaRPr lang="" altLang="ru-RU" sz="2500">
                <a:latin typeface="Tahoma" panose="020B0604030504040204" pitchFamily="34" charset="0"/>
              </a:endParaRPr>
            </a:p>
          </p:txBody>
        </p:sp>
      </p:grpSp>
      <p:sp>
        <p:nvSpPr>
          <p:cNvPr id="645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452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4530" name="Rectangle 14"/>
          <p:cNvSpPr>
            <a:spLocks noChangeArrowheads="1"/>
          </p:cNvSpPr>
          <p:nvPr/>
        </p:nvSpPr>
        <p:spPr bwMode="auto">
          <a:xfrm>
            <a:off x="0" y="2947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4531" name="Номер слайда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88125" y="6400800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A1E0BD2-358F-4365-A67D-E6C290D41B16}" type="slidenum">
              <a:rPr lang="ru-RU" altLang="ru-RU"/>
            </a:fld>
            <a:endParaRPr lang="ru-RU" altLang="ru-RU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553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5539" name="Rectangle 6"/>
          <p:cNvSpPr>
            <a:spLocks noChangeArrowheads="1"/>
          </p:cNvSpPr>
          <p:nvPr/>
        </p:nvSpPr>
        <p:spPr bwMode="auto">
          <a:xfrm>
            <a:off x="0" y="2947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5540" name="Text Box 23"/>
          <p:cNvSpPr txBox="1">
            <a:spLocks noChangeArrowheads="1"/>
          </p:cNvSpPr>
          <p:nvPr/>
        </p:nvSpPr>
        <p:spPr bwMode="auto">
          <a:xfrm>
            <a:off x="827088" y="765175"/>
            <a:ext cx="7489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65541" name="Text Box 24"/>
          <p:cNvSpPr txBox="1">
            <a:spLocks noChangeArrowheads="1"/>
          </p:cNvSpPr>
          <p:nvPr/>
        </p:nvSpPr>
        <p:spPr bwMode="auto">
          <a:xfrm>
            <a:off x="684213" y="765175"/>
            <a:ext cx="7488237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b="1">
                <a:solidFill>
                  <a:srgbClr val="003399"/>
                </a:solidFill>
              </a:rPr>
              <a:t>СИГНАЛМЕН ӨЗАРА ӘСЕРЕТІН ӘДІСІ БОЙЫНША КЕДЕРГІЛЕРДІҢ</a:t>
            </a:r>
            <a:r>
              <a:rPr lang="" altLang="ru-RU" b="1">
                <a:solidFill>
                  <a:srgbClr val="003399"/>
                </a:solidFill>
              </a:rPr>
              <a:t>, ШУЫЛДАРДЫҢ</a:t>
            </a:r>
            <a:r>
              <a:rPr lang="ru-RU" altLang="ru-RU" b="1">
                <a:solidFill>
                  <a:srgbClr val="003399"/>
                </a:solidFill>
              </a:rPr>
              <a:t> ЖІКТЕУІ</a:t>
            </a:r>
            <a:endParaRPr lang="ru-RU" altLang="ru-RU" b="1">
              <a:solidFill>
                <a:srgbClr val="003399"/>
              </a:solidFill>
            </a:endParaRPr>
          </a:p>
        </p:txBody>
      </p:sp>
      <p:sp>
        <p:nvSpPr>
          <p:cNvPr id="23560" name="Text Box 25"/>
          <p:cNvSpPr txBox="1">
            <a:spLocks noChangeArrowheads="1"/>
          </p:cNvSpPr>
          <p:nvPr/>
        </p:nvSpPr>
        <p:spPr bwMode="auto">
          <a:xfrm>
            <a:off x="971550" y="1916113"/>
            <a:ext cx="7129463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ru-RU" altLang="ru-RU" sz="2400" i="1">
                <a:solidFill>
                  <a:srgbClr val="003399"/>
                </a:solidFill>
              </a:rPr>
              <a:t>аддитив</a:t>
            </a:r>
            <a:r>
              <a:rPr lang="" altLang="ru-RU" sz="2400" i="1">
                <a:solidFill>
                  <a:srgbClr val="003399"/>
                </a:solidFill>
              </a:rPr>
              <a:t>ті</a:t>
            </a:r>
            <a:r>
              <a:rPr lang="ru-RU" altLang="ru-RU" sz="2400" i="1"/>
              <a:t> </a:t>
            </a:r>
            <a:r>
              <a:rPr lang="ru-RU" altLang="ru-RU" sz="2400"/>
              <a:t>,</a:t>
            </a:r>
            <a:endParaRPr lang="ru-RU" altLang="ru-RU" sz="2400"/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ru-RU" altLang="ru-RU" sz="2400" i="1">
                <a:solidFill>
                  <a:srgbClr val="003399"/>
                </a:solidFill>
              </a:rPr>
              <a:t>мультипликати</a:t>
            </a:r>
            <a:r>
              <a:rPr lang="" altLang="ru-RU" sz="2400" i="1">
                <a:solidFill>
                  <a:srgbClr val="003399"/>
                </a:solidFill>
              </a:rPr>
              <a:t>вті</a:t>
            </a:r>
            <a:r>
              <a:rPr lang="ru-RU" altLang="ru-RU" sz="2400" i="1"/>
              <a:t> </a:t>
            </a:r>
            <a:endParaRPr lang="ru-RU" altLang="ru-RU" sz="2400"/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" altLang="ru-RU" sz="2400" i="1">
                <a:solidFill>
                  <a:srgbClr val="003399"/>
                </a:solidFill>
              </a:rPr>
              <a:t>аралас</a:t>
            </a:r>
            <a:r>
              <a:rPr lang="ru-RU" altLang="ru-RU" sz="2400" i="1">
                <a:solidFill>
                  <a:srgbClr val="003399"/>
                </a:solidFill>
              </a:rPr>
              <a:t> </a:t>
            </a:r>
            <a:r>
              <a:rPr lang="ru-RU" altLang="ru-RU" sz="2400"/>
              <a:t>.</a:t>
            </a:r>
            <a:endParaRPr lang="ru-RU" altLang="ru-RU" sz="2400"/>
          </a:p>
        </p:txBody>
      </p:sp>
      <p:sp>
        <p:nvSpPr>
          <p:cNvPr id="65544" name="Номер слайда 9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80AE0AB-FEEB-457C-BB48-41AEF21E53C3}" type="slidenum">
              <a:rPr lang="ru-RU" altLang="ru-RU"/>
            </a:fld>
            <a:endParaRPr lang="ru-RU" alt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865188"/>
          </a:xfrm>
        </p:spPr>
        <p:txBody>
          <a:bodyPr/>
          <a:lstStyle/>
          <a:p>
            <a:pPr marL="838200" indent="-838200" eaLnBrk="1" hangingPunct="1"/>
            <a:r>
              <a:rPr lang="" altLang="ru-RU" sz="3200" b="1"/>
              <a:t>Байланыс каналдары және жүйелері</a:t>
            </a:r>
            <a:endParaRPr lang="" altLang="ru-RU" sz="3200" b="1" i="1"/>
          </a:p>
        </p:txBody>
      </p:sp>
      <p:sp>
        <p:nvSpPr>
          <p:cNvPr id="6656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6563" name="Rectangle 5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6564" name="Rectangle 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6565" name="Rectangle 7"/>
          <p:cNvSpPr>
            <a:spLocks noChangeArrowheads="1"/>
          </p:cNvSpPr>
          <p:nvPr/>
        </p:nvSpPr>
        <p:spPr bwMode="auto">
          <a:xfrm>
            <a:off x="0" y="2852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656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656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65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6569" name="Rectangle 1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6570" name="Rectangle 16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6571" name="Rectangle 19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6572" name="Rectangle 2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pSp>
        <p:nvGrpSpPr>
          <p:cNvPr id="6146" name="Organization Chart 24"/>
          <p:cNvGrpSpPr/>
          <p:nvPr/>
        </p:nvGrpSpPr>
        <p:grpSpPr bwMode="auto">
          <a:xfrm>
            <a:off x="457200" y="1557338"/>
            <a:ext cx="8229600" cy="4824412"/>
            <a:chOff x="288" y="1017"/>
            <a:chExt cx="1440" cy="3744"/>
          </a:xfrm>
        </p:grpSpPr>
        <p:sp>
          <p:nvSpPr>
            <p:cNvPr id="66574" name="AutoShape 25"/>
            <p:cNvSpPr>
              <a:spLocks noChangeAspect="1" noChangeArrowheads="1" noTextEdit="1"/>
            </p:cNvSpPr>
            <p:nvPr/>
          </p:nvSpPr>
          <p:spPr bwMode="auto">
            <a:xfrm>
              <a:off x="288" y="1017"/>
              <a:ext cx="1440" cy="3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altLang="zh-CN">
                <a:ea typeface="SimSun" panose="02010600030101010101" pitchFamily="2" charset="-122"/>
              </a:endParaRPr>
            </a:p>
          </p:txBody>
        </p:sp>
        <p:cxnSp>
          <p:nvCxnSpPr>
            <p:cNvPr id="66575" name="_s6148"/>
            <p:cNvCxnSpPr>
              <a:cxnSpLocks noChangeShapeType="1"/>
              <a:stCxn id="66591" idx="1"/>
              <a:endCxn id="66583" idx="2"/>
            </p:cNvCxnSpPr>
            <p:nvPr/>
          </p:nvCxnSpPr>
          <p:spPr bwMode="auto">
            <a:xfrm rot="10800000">
              <a:off x="720" y="1305"/>
              <a:ext cx="144" cy="3312"/>
            </a:xfrm>
            <a:prstGeom prst="bentConnector2">
              <a:avLst/>
            </a:prstGeom>
            <a:noFill/>
            <a:ln w="19050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76" name="_s6149"/>
            <p:cNvCxnSpPr>
              <a:cxnSpLocks noChangeShapeType="1"/>
              <a:stCxn id="66590" idx="1"/>
              <a:endCxn id="66583" idx="2"/>
            </p:cNvCxnSpPr>
            <p:nvPr/>
          </p:nvCxnSpPr>
          <p:spPr bwMode="auto">
            <a:xfrm rot="10800000">
              <a:off x="720" y="1305"/>
              <a:ext cx="144" cy="2881"/>
            </a:xfrm>
            <a:prstGeom prst="bentConnector2">
              <a:avLst/>
            </a:prstGeom>
            <a:noFill/>
            <a:ln w="19050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77" name="_s6150"/>
            <p:cNvCxnSpPr>
              <a:cxnSpLocks noChangeShapeType="1"/>
              <a:stCxn id="66589" idx="1"/>
              <a:endCxn id="66583" idx="2"/>
            </p:cNvCxnSpPr>
            <p:nvPr/>
          </p:nvCxnSpPr>
          <p:spPr bwMode="auto">
            <a:xfrm rot="10800000">
              <a:off x="720" y="1305"/>
              <a:ext cx="144" cy="2448"/>
            </a:xfrm>
            <a:prstGeom prst="bentConnector2">
              <a:avLst/>
            </a:prstGeom>
            <a:noFill/>
            <a:ln w="19050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78" name="_s6151"/>
            <p:cNvCxnSpPr>
              <a:cxnSpLocks noChangeShapeType="1"/>
              <a:stCxn id="66588" idx="1"/>
              <a:endCxn id="66583" idx="2"/>
            </p:cNvCxnSpPr>
            <p:nvPr/>
          </p:nvCxnSpPr>
          <p:spPr bwMode="auto">
            <a:xfrm rot="10800000">
              <a:off x="720" y="1305"/>
              <a:ext cx="144" cy="2017"/>
            </a:xfrm>
            <a:prstGeom prst="bentConnector2">
              <a:avLst/>
            </a:prstGeom>
            <a:noFill/>
            <a:ln w="19050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79" name="_s6152"/>
            <p:cNvCxnSpPr>
              <a:cxnSpLocks noChangeShapeType="1"/>
              <a:stCxn id="66587" idx="1"/>
              <a:endCxn id="66583" idx="2"/>
            </p:cNvCxnSpPr>
            <p:nvPr/>
          </p:nvCxnSpPr>
          <p:spPr bwMode="auto">
            <a:xfrm rot="10800000">
              <a:off x="720" y="1305"/>
              <a:ext cx="144" cy="1584"/>
            </a:xfrm>
            <a:prstGeom prst="bentConnector2">
              <a:avLst/>
            </a:prstGeom>
            <a:noFill/>
            <a:ln w="19050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80" name="_s6153"/>
            <p:cNvCxnSpPr>
              <a:cxnSpLocks noChangeShapeType="1"/>
              <a:stCxn id="66586" idx="1"/>
              <a:endCxn id="66583" idx="2"/>
            </p:cNvCxnSpPr>
            <p:nvPr/>
          </p:nvCxnSpPr>
          <p:spPr bwMode="auto">
            <a:xfrm rot="10800000">
              <a:off x="720" y="1305"/>
              <a:ext cx="144" cy="1152"/>
            </a:xfrm>
            <a:prstGeom prst="bentConnector2">
              <a:avLst/>
            </a:prstGeom>
            <a:noFill/>
            <a:ln w="19050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81" name="_s6154"/>
            <p:cNvCxnSpPr>
              <a:cxnSpLocks noChangeShapeType="1"/>
              <a:stCxn id="66585" idx="1"/>
              <a:endCxn id="66583" idx="2"/>
            </p:cNvCxnSpPr>
            <p:nvPr/>
          </p:nvCxnSpPr>
          <p:spPr bwMode="auto">
            <a:xfrm rot="10800000">
              <a:off x="720" y="1305"/>
              <a:ext cx="144" cy="720"/>
            </a:xfrm>
            <a:prstGeom prst="bentConnector2">
              <a:avLst/>
            </a:prstGeom>
            <a:noFill/>
            <a:ln w="19050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82" name="_s6155"/>
            <p:cNvCxnSpPr>
              <a:cxnSpLocks noChangeShapeType="1"/>
              <a:stCxn id="66584" idx="1"/>
              <a:endCxn id="66583" idx="2"/>
            </p:cNvCxnSpPr>
            <p:nvPr/>
          </p:nvCxnSpPr>
          <p:spPr bwMode="auto">
            <a:xfrm rot="10800000">
              <a:off x="720" y="1305"/>
              <a:ext cx="144" cy="288"/>
            </a:xfrm>
            <a:prstGeom prst="bentConnector2">
              <a:avLst/>
            </a:prstGeom>
            <a:noFill/>
            <a:ln w="19050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583" name="_s6156"/>
            <p:cNvSpPr>
              <a:spLocks noChangeArrowheads="1"/>
            </p:cNvSpPr>
            <p:nvPr/>
          </p:nvSpPr>
          <p:spPr bwMode="auto">
            <a:xfrm>
              <a:off x="288" y="1017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" altLang="ru-RU" sz="3100" b="1"/>
                <a:t>Байланыс жүйелері</a:t>
              </a:r>
              <a:endParaRPr lang="" altLang="ru-RU" sz="3100" b="1"/>
            </a:p>
          </p:txBody>
        </p:sp>
        <p:sp>
          <p:nvSpPr>
            <p:cNvPr id="66584" name="_s6157"/>
            <p:cNvSpPr>
              <a:spLocks noChangeArrowheads="1"/>
            </p:cNvSpPr>
            <p:nvPr/>
          </p:nvSpPr>
          <p:spPr bwMode="auto">
            <a:xfrm>
              <a:off x="864" y="1449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000" b="1"/>
                <a:t>ТГ (телеграф</a:t>
              </a:r>
              <a:r>
                <a:rPr lang="" altLang="ru-RU" sz="2000" b="1"/>
                <a:t>ты</a:t>
              </a:r>
              <a:r>
                <a:rPr lang="ru-RU" altLang="nl-NL" sz="2000" b="1"/>
                <a:t>)</a:t>
              </a:r>
              <a:endParaRPr lang="ru-RU" altLang="nl-NL" sz="2000" b="1"/>
            </a:p>
          </p:txBody>
        </p:sp>
        <p:sp>
          <p:nvSpPr>
            <p:cNvPr id="66585" name="_s6158"/>
            <p:cNvSpPr>
              <a:spLocks noChangeArrowheads="1"/>
            </p:cNvSpPr>
            <p:nvPr/>
          </p:nvSpPr>
          <p:spPr bwMode="auto">
            <a:xfrm>
              <a:off x="864" y="1881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000" b="1"/>
                <a:t>ТФ (телефония)</a:t>
              </a:r>
              <a:endParaRPr lang="ru-RU" altLang="nl-NL" sz="2000" b="1"/>
            </a:p>
          </p:txBody>
        </p:sp>
        <p:sp>
          <p:nvSpPr>
            <p:cNvPr id="66586" name="_s6159"/>
            <p:cNvSpPr>
              <a:spLocks noChangeArrowheads="1"/>
            </p:cNvSpPr>
            <p:nvPr/>
          </p:nvSpPr>
          <p:spPr bwMode="auto">
            <a:xfrm>
              <a:off x="864" y="2313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000" b="1"/>
                <a:t>ФТГ (фототелеграфия)</a:t>
              </a:r>
              <a:endParaRPr lang="ru-RU" altLang="nl-NL" sz="2000" b="1"/>
            </a:p>
          </p:txBody>
        </p:sp>
        <p:sp>
          <p:nvSpPr>
            <p:cNvPr id="66587" name="_s6160"/>
            <p:cNvSpPr>
              <a:spLocks noChangeArrowheads="1"/>
            </p:cNvSpPr>
            <p:nvPr/>
          </p:nvSpPr>
          <p:spPr bwMode="auto">
            <a:xfrm>
              <a:off x="864" y="2745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000" b="1"/>
                <a:t>ТВ (тел</a:t>
              </a:r>
              <a:r>
                <a:rPr lang="" altLang="ru-RU" sz="2000" b="1"/>
                <a:t>едидарлы</a:t>
              </a:r>
              <a:r>
                <a:rPr lang="ru-RU" altLang="nl-NL" sz="2000" b="1"/>
                <a:t>)</a:t>
              </a:r>
              <a:endParaRPr lang="ru-RU" altLang="nl-NL" sz="2000" b="1"/>
            </a:p>
          </p:txBody>
        </p:sp>
        <p:sp>
          <p:nvSpPr>
            <p:cNvPr id="66588" name="_s6161"/>
            <p:cNvSpPr>
              <a:spLocks noChangeArrowheads="1"/>
            </p:cNvSpPr>
            <p:nvPr/>
          </p:nvSpPr>
          <p:spPr bwMode="auto">
            <a:xfrm>
              <a:off x="864" y="3177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000" b="1"/>
                <a:t>ТМ (телеметрия)</a:t>
              </a:r>
              <a:endParaRPr lang="ru-RU" altLang="nl-NL" sz="2000" b="1"/>
            </a:p>
          </p:txBody>
        </p:sp>
        <p:sp>
          <p:nvSpPr>
            <p:cNvPr id="66589" name="_s6162"/>
            <p:cNvSpPr>
              <a:spLocks noChangeArrowheads="1"/>
            </p:cNvSpPr>
            <p:nvPr/>
          </p:nvSpPr>
          <p:spPr bwMode="auto">
            <a:xfrm>
              <a:off x="864" y="3609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000" b="1"/>
                <a:t>ТУ (теле</a:t>
              </a:r>
              <a:r>
                <a:rPr lang="" altLang="ru-RU" sz="2000" b="1"/>
                <a:t>басқару</a:t>
              </a:r>
              <a:r>
                <a:rPr lang="ru-RU" altLang="nl-NL" sz="2000" b="1"/>
                <a:t>)</a:t>
              </a:r>
              <a:endParaRPr lang="ru-RU" altLang="nl-NL" sz="2000" b="1"/>
            </a:p>
          </p:txBody>
        </p:sp>
        <p:sp>
          <p:nvSpPr>
            <p:cNvPr id="66590" name="_s6163"/>
            <p:cNvSpPr>
              <a:spLocks noChangeArrowheads="1"/>
            </p:cNvSpPr>
            <p:nvPr/>
          </p:nvSpPr>
          <p:spPr bwMode="auto">
            <a:xfrm>
              <a:off x="864" y="4041"/>
              <a:ext cx="863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000" b="1"/>
                <a:t>ПД (</a:t>
              </a:r>
              <a:r>
                <a:rPr lang="" altLang="ru-RU" sz="2000" b="1"/>
                <a:t>мәліметтерді жіберу</a:t>
              </a:r>
              <a:r>
                <a:rPr lang="ru-RU" altLang="nl-NL" sz="2000" b="1"/>
                <a:t>)</a:t>
              </a:r>
              <a:endParaRPr lang="ru-RU" altLang="nl-NL" sz="2000" b="1"/>
            </a:p>
          </p:txBody>
        </p:sp>
        <p:sp>
          <p:nvSpPr>
            <p:cNvPr id="66591" name="_s6164"/>
            <p:cNvSpPr>
              <a:spLocks noChangeArrowheads="1"/>
            </p:cNvSpPr>
            <p:nvPr/>
          </p:nvSpPr>
          <p:spPr bwMode="auto">
            <a:xfrm>
              <a:off x="864" y="4473"/>
              <a:ext cx="864" cy="28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/>
            <a:p>
              <a:pPr algn="ctr"/>
              <a:r>
                <a:rPr lang="ru-RU" altLang="nl-NL" sz="2000" b="1"/>
                <a:t>ЗиВ (</a:t>
              </a:r>
              <a:r>
                <a:rPr lang="" altLang="ru-RU" sz="2000" b="1"/>
                <a:t>жазу және орындау</a:t>
              </a:r>
              <a:r>
                <a:rPr lang="ru-RU" altLang="nl-NL" sz="2000" b="1"/>
                <a:t>)</a:t>
              </a:r>
              <a:endParaRPr lang="ru-RU" altLang="nl-NL" sz="2000" b="1"/>
            </a:p>
          </p:txBody>
        </p:sp>
      </p:grpSp>
      <p:sp>
        <p:nvSpPr>
          <p:cNvPr id="66592" name="Номер слайда 1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02AEF60-98F8-4C33-B3E8-A3867B3FA3C3}" type="slidenum">
              <a:rPr lang="ru-RU" altLang="ru-RU"/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06663" y="3887447"/>
            <a:ext cx="31813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37261" y="3939517"/>
            <a:ext cx="11906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6966" y="3768725"/>
            <a:ext cx="12668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1756" y="3743960"/>
            <a:ext cx="16287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36708" y="2675246"/>
            <a:ext cx="53054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0" y="785794"/>
            <a:ext cx="9144000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" altLang="en-US" sz="2800" b="1" dirty="0" smtClean="0"/>
              <a:t>Сигнал классификациясы</a:t>
            </a:r>
            <a:endParaRPr lang="en-US" sz="2800" b="1" dirty="0" smtClean="0"/>
          </a:p>
          <a:p>
            <a:pPr algn="just"/>
            <a:r>
              <a:rPr lang="en-US" sz="2800" b="1" dirty="0" smtClean="0"/>
              <a:t>Детерминистик сигнал</a:t>
            </a:r>
            <a:r>
              <a:rPr lang="en-US" sz="2800" dirty="0" smtClean="0"/>
              <a:t> деп уақыттың өзгеруі кезінде күйі толығымен алдын-ала белгіленген сигналды айтамыз.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871650" y="2078660"/>
            <a:ext cx="35994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Периодты сигнал үшін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5072074"/>
            <a:ext cx="9144000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/>
              <a:t>Кездейсоқ (немесе қайталанбайтын) сигнал</a:t>
            </a:r>
            <a:r>
              <a:rPr lang="en-US" sz="2800" dirty="0" smtClean="0"/>
              <a:t> деп уақыт бойынша  өзгерісін дәл болжауға болмайтын сигналды айтамыз.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5123" name="Rectangle 2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450850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800" dirty="0"/>
              <a:t>Сигнал модельдері</a:t>
            </a:r>
            <a:endParaRPr lang="ru-RU" altLang="ru-RU" sz="2800" dirty="0"/>
          </a:p>
        </p:txBody>
      </p:sp>
      <p:sp>
        <p:nvSpPr>
          <p:cNvPr id="5124" name="Text Box 3"/>
          <p:cNvSpPr txBox="1"/>
          <p:nvPr/>
        </p:nvSpPr>
        <p:spPr>
          <a:xfrm>
            <a:off x="611188" y="892810"/>
            <a:ext cx="7561262" cy="38461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273050" lvl="0" indent="-273050" eaLnBrk="1" hangingPunct="1"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ru-RU" altLang="ru-RU" sz="2000" dirty="0"/>
              <a:t>Жалпы алғанда, модель деп қандай да бір мағынада басқа объектіні алмастыратын қандай да бір объект (нақты немесе ойдан шығарылған) түсініледі.</a:t>
            </a:r>
            <a:endParaRPr lang="ru-RU" altLang="ru-RU" sz="2000" dirty="0"/>
          </a:p>
          <a:p>
            <a:pPr marL="273050" lvl="0" indent="-273050" eaLnBrk="1" hangingPunct="1"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ru-RU" altLang="ru-RU" sz="2000" dirty="0"/>
              <a:t>Біз үшін бұл басқа нысан физикалық процесс ретінде сигналды білдіреді.</a:t>
            </a:r>
            <a:endParaRPr lang="ru-RU" altLang="ru-RU" sz="2000" dirty="0"/>
          </a:p>
          <a:p>
            <a:pPr marL="273050" lvl="0" indent="-273050" eaLnBrk="1" hangingPunct="1"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ru-RU" altLang="ru-RU" sz="2000" dirty="0"/>
              <a:t>Теориялық қарастыру (экспериментке қарағанда) әрқашан үлгілерді пайдалануды қамтиды.</a:t>
            </a:r>
            <a:endParaRPr lang="ru-RU" altLang="ru-RU" sz="2000" dirty="0"/>
          </a:p>
          <a:p>
            <a:pPr marL="273050" lvl="0" indent="-273050" eaLnBrk="1" hangingPunct="1"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ru-RU" altLang="ru-RU" sz="2000" dirty="0"/>
              <a:t>Мысалы, өрнек </a:t>
            </a:r>
            <a:endParaRPr lang="ru-RU" altLang="ru-RU" sz="2000" dirty="0"/>
          </a:p>
          <a:p>
            <a:pPr marL="273050" lvl="0" indent="-27305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/>
              <a:t>сигналдың (тербелістің) моделі болып табылады. </a:t>
            </a:r>
            <a:endParaRPr lang="ru-RU" altLang="ru-RU" sz="2000" dirty="0"/>
          </a:p>
          <a:p>
            <a:pPr marL="273050" lvl="0" indent="-27305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400" dirty="0"/>
          </a:p>
        </p:txBody>
      </p:sp>
      <p:sp>
        <p:nvSpPr>
          <p:cNvPr id="5125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5126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5127" name="Rectangle 6"/>
          <p:cNvSpPr/>
          <p:nvPr/>
        </p:nvSpPr>
        <p:spPr>
          <a:xfrm>
            <a:off x="0" y="2751138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5128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5129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3221990" y="3428683"/>
          <a:ext cx="27590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" imgW="1155700" imgH="228600" progId="Equation.DSMT4">
                  <p:embed/>
                </p:oleObj>
              </mc:Choice>
              <mc:Fallback>
                <p:oleObj name="" r:id="rId1" imgW="1155700" imgH="228600" progId="Equation.DSMT4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221990" y="3428683"/>
                        <a:ext cx="2759075" cy="546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6"/>
          <p:cNvGraphicFramePr>
            <a:graphicFrameLocks noChangeAspect="1"/>
          </p:cNvGraphicFramePr>
          <p:nvPr/>
        </p:nvGraphicFramePr>
        <p:xfrm>
          <a:off x="4257675" y="4868863"/>
          <a:ext cx="3195638" cy="129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3" imgW="8458200" imgH="1504950" progId="Mathcad">
                  <p:embed/>
                </p:oleObj>
              </mc:Choice>
              <mc:Fallback>
                <p:oleObj name="" r:id="rId3" imgW="8458200" imgH="1504950" progId="Mathcad">
                  <p:embed/>
                  <p:pic>
                    <p:nvPicPr>
                      <p:cNvPr id="0" name="Picture 308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57675" y="4868863"/>
                        <a:ext cx="3195638" cy="1290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TextBox 12"/>
          <p:cNvSpPr txBox="1"/>
          <p:nvPr/>
        </p:nvSpPr>
        <p:spPr>
          <a:xfrm>
            <a:off x="746125" y="4868863"/>
            <a:ext cx="351155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/>
              <a:t>Сол сигналдың тағы бір моделі – график </a:t>
            </a:r>
            <a:endParaRPr lang="ru-RU" alt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3"/>
          <p:cNvSpPr txBox="1">
            <a:spLocks noGrp="1"/>
          </p:cNvSpPr>
          <p:nvPr>
            <p:ph type="sldNum" sz="quarter" idx="11"/>
          </p:nvPr>
        </p:nvSpPr>
        <p:spPr/>
        <p:txBody>
          <a:bodyPr anchor="b" anchorCtr="0"/>
          <a:p>
            <a:pPr marL="0" indent="0" algn="r" eaLnBrk="1" hangingPunct="1">
              <a:spcBef>
                <a:spcPct val="0"/>
              </a:spcBef>
              <a:buClrTx/>
              <a:buSzTx/>
              <a:buFontTx/>
              <a:buNone/>
            </a:pPr>
            <a:fld id="{9A0DB2DC-4C9A-4742-B13C-FB6460FD3503}" type="slidenum">
              <a:rPr lang="ru-RU" altLang="ru-RU" sz="1200" dirty="0">
                <a:latin typeface="Arial Black" panose="020B0A04020102020204" pitchFamily="34" charset="0"/>
              </a:rPr>
            </a:fld>
            <a:endParaRPr lang="ru-RU" altLang="ru-RU" sz="1200" dirty="0">
              <a:latin typeface="Arial Black" panose="020B0A04020102020204" pitchFamily="34" charset="0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 sz="quarter"/>
          </p:nvPr>
        </p:nvSpPr>
        <p:spPr>
          <a:xfrm>
            <a:off x="1062355" y="459105"/>
            <a:ext cx="7906385" cy="810895"/>
          </a:xfrm>
        </p:spPr>
        <p:txBody>
          <a:bodyPr vert="horz" wrap="square" lIns="91440" tIns="45720" rIns="91440" bIns="45720" anchor="ctr" anchorCtr="0"/>
          <a:p>
            <a:pPr eaLnBrk="1" hangingPunct="1"/>
            <a:r>
              <a:rPr lang="ru-RU" altLang="ru-RU" sz="2400" b="1" dirty="0">
                <a:solidFill>
                  <a:schemeClr val="bg2"/>
                </a:solidFill>
              </a:rPr>
              <a:t>Қарапайым аналогтық сигналдардың модельдері</a:t>
            </a:r>
            <a:endParaRPr lang="ru-RU" altLang="ru-RU" sz="2400" b="1" dirty="0">
              <a:solidFill>
                <a:schemeClr val="bg2"/>
              </a:solidFill>
            </a:endParaRPr>
          </a:p>
        </p:txBody>
      </p:sp>
      <p:sp>
        <p:nvSpPr>
          <p:cNvPr id="10244" name="Rectangle 4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0245" name="Rectangle 5"/>
          <p:cNvSpPr/>
          <p:nvPr/>
        </p:nvSpPr>
        <p:spPr>
          <a:xfrm>
            <a:off x="0" y="29289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0246" name="Rectangle 6"/>
          <p:cNvSpPr/>
          <p:nvPr/>
        </p:nvSpPr>
        <p:spPr>
          <a:xfrm>
            <a:off x="0" y="2751138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0247" name="Rectangle 7"/>
          <p:cNvSpPr/>
          <p:nvPr/>
        </p:nvSpPr>
        <p:spPr>
          <a:xfrm>
            <a:off x="0" y="28527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0248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/>
        </p:nvGraphicFramePr>
        <p:xfrm>
          <a:off x="896938" y="1719263"/>
          <a:ext cx="27590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155700" imgH="228600" progId="Equation.DSMT4">
                  <p:embed/>
                </p:oleObj>
              </mc:Choice>
              <mc:Fallback>
                <p:oleObj name="" r:id="rId1" imgW="1155700" imgH="228600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96938" y="1719263"/>
                        <a:ext cx="2759075" cy="546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10"/>
          <p:cNvSpPr txBox="1"/>
          <p:nvPr/>
        </p:nvSpPr>
        <p:spPr>
          <a:xfrm>
            <a:off x="1060768" y="1267143"/>
            <a:ext cx="3960812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1800" dirty="0"/>
              <a:t>Гармоникалық тербеліс</a:t>
            </a:r>
            <a:endParaRPr lang="" altLang="ru-RU" sz="1800" dirty="0"/>
          </a:p>
        </p:txBody>
      </p:sp>
      <p:sp>
        <p:nvSpPr>
          <p:cNvPr id="1040" name="Text Box 11"/>
          <p:cNvSpPr txBox="1"/>
          <p:nvPr/>
        </p:nvSpPr>
        <p:spPr>
          <a:xfrm>
            <a:off x="747395" y="2349500"/>
            <a:ext cx="94488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" altLang="ru-RU" sz="1800" dirty="0"/>
              <a:t>мұнда</a:t>
            </a:r>
            <a:endParaRPr lang="" altLang="ru-RU" sz="1800" dirty="0"/>
          </a:p>
        </p:txBody>
      </p:sp>
      <p:sp>
        <p:nvSpPr>
          <p:cNvPr id="10252" name="Rectangle 13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027" name="Object 12"/>
          <p:cNvGraphicFramePr>
            <a:graphicFrameLocks noChangeAspect="1"/>
          </p:cNvGraphicFramePr>
          <p:nvPr/>
        </p:nvGraphicFramePr>
        <p:xfrm>
          <a:off x="1736725" y="2214563"/>
          <a:ext cx="45085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65100" imgH="177800" progId="Equation.DSMT4">
                  <p:embed/>
                </p:oleObj>
              </mc:Choice>
              <mc:Fallback>
                <p:oleObj name="" r:id="rId3" imgW="165100" imgH="177800" progId="Equation.DSMT4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6725" y="2214563"/>
                        <a:ext cx="450850" cy="5032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14"/>
          <p:cNvSpPr txBox="1"/>
          <p:nvPr/>
        </p:nvSpPr>
        <p:spPr>
          <a:xfrm>
            <a:off x="2185988" y="2349500"/>
            <a:ext cx="15843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- амплитуда, </a:t>
            </a:r>
            <a:endParaRPr lang="ru-RU" altLang="ru-RU" sz="1800" dirty="0"/>
          </a:p>
        </p:txBody>
      </p:sp>
      <p:graphicFrame>
        <p:nvGraphicFramePr>
          <p:cNvPr id="1028" name="Object 15"/>
          <p:cNvGraphicFramePr>
            <a:graphicFrameLocks noChangeAspect="1"/>
          </p:cNvGraphicFramePr>
          <p:nvPr/>
        </p:nvGraphicFramePr>
        <p:xfrm>
          <a:off x="1106488" y="2843213"/>
          <a:ext cx="3873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5" imgW="165100" imgH="228600" progId="Equation.DSMT4">
                  <p:embed/>
                </p:oleObj>
              </mc:Choice>
              <mc:Fallback>
                <p:oleObj name="" r:id="rId5" imgW="165100" imgH="228600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6488" y="2843213"/>
                        <a:ext cx="387350" cy="546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3" name="Text Box 17"/>
          <p:cNvSpPr txBox="1"/>
          <p:nvPr/>
        </p:nvSpPr>
        <p:spPr>
          <a:xfrm>
            <a:off x="1466850" y="2889250"/>
            <a:ext cx="28797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- цикл</a:t>
            </a:r>
            <a:r>
              <a:rPr lang="" altLang="ru-RU" sz="1800" dirty="0"/>
              <a:t>дық жиілік</a:t>
            </a:r>
            <a:r>
              <a:rPr lang="ru-RU" altLang="ru-RU" sz="1800" dirty="0"/>
              <a:t>, </a:t>
            </a:r>
            <a:endParaRPr lang="ru-RU" altLang="ru-RU" sz="1800" dirty="0"/>
          </a:p>
        </p:txBody>
      </p:sp>
      <p:sp>
        <p:nvSpPr>
          <p:cNvPr id="10257" name="Rectangle 21"/>
          <p:cNvSpPr/>
          <p:nvPr/>
        </p:nvSpPr>
        <p:spPr>
          <a:xfrm>
            <a:off x="0" y="333851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029" name="Object 20"/>
          <p:cNvGraphicFramePr>
            <a:graphicFrameLocks noChangeAspect="1"/>
          </p:cNvGraphicFramePr>
          <p:nvPr/>
        </p:nvGraphicFramePr>
        <p:xfrm>
          <a:off x="1692275" y="3338513"/>
          <a:ext cx="3635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7" imgW="152400" imgH="177800" progId="Equation.DSMT4">
                  <p:embed/>
                </p:oleObj>
              </mc:Choice>
              <mc:Fallback>
                <p:oleObj name="" r:id="rId7" imgW="152400" imgH="177800" progId="Equation.DSMT4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92275" y="3338513"/>
                        <a:ext cx="363538" cy="4318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22"/>
          <p:cNvSpPr txBox="1"/>
          <p:nvPr/>
        </p:nvSpPr>
        <p:spPr>
          <a:xfrm>
            <a:off x="2141538" y="3384550"/>
            <a:ext cx="2879725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altLang="ru-RU" sz="1800" dirty="0"/>
              <a:t>- </a:t>
            </a:r>
            <a:r>
              <a:rPr lang="" altLang="ru-RU" sz="1800" dirty="0"/>
              <a:t>бастапқы</a:t>
            </a:r>
            <a:r>
              <a:rPr lang="ru-RU" altLang="ru-RU" sz="1800" dirty="0"/>
              <a:t> фаза. </a:t>
            </a:r>
            <a:endParaRPr lang="ru-RU" altLang="ru-RU" sz="1800" dirty="0"/>
          </a:p>
        </p:txBody>
      </p:sp>
      <p:sp>
        <p:nvSpPr>
          <p:cNvPr id="1046" name="Text Box 23"/>
          <p:cNvSpPr txBox="1"/>
          <p:nvPr/>
        </p:nvSpPr>
        <p:spPr>
          <a:xfrm>
            <a:off x="1016000" y="3924300"/>
            <a:ext cx="7516813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altLang="ru-RU" sz="2000" dirty="0"/>
              <a:t>Косинустың орнына синусын қолдануға болады. Сонымен қатар, көп жағдайда күрделі гармоникалық тербеліс қарастырылады</a:t>
            </a:r>
            <a:endParaRPr altLang="ru-RU" sz="2000" dirty="0"/>
          </a:p>
        </p:txBody>
      </p:sp>
      <p:sp>
        <p:nvSpPr>
          <p:cNvPr id="10261" name="Rectangle 25"/>
          <p:cNvSpPr/>
          <p:nvPr/>
        </p:nvSpPr>
        <p:spPr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030" name="Object 24"/>
          <p:cNvGraphicFramePr>
            <a:graphicFrameLocks noChangeAspect="1"/>
          </p:cNvGraphicFramePr>
          <p:nvPr/>
        </p:nvGraphicFramePr>
        <p:xfrm>
          <a:off x="1489075" y="4889500"/>
          <a:ext cx="56483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9" imgW="2413000" imgH="304800" progId="Equation.DSMT4">
                  <p:embed/>
                </p:oleObj>
              </mc:Choice>
              <mc:Fallback>
                <p:oleObj name="" r:id="rId9" imgW="2413000" imgH="304800" progId="Equation.DSMT4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89075" y="4889500"/>
                        <a:ext cx="5648325" cy="7127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3" name="Rectangle 27"/>
          <p:cNvSpPr/>
          <p:nvPr/>
        </p:nvSpPr>
        <p:spPr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graphicFrame>
        <p:nvGraphicFramePr>
          <p:cNvPr id="1031" name="Object 26"/>
          <p:cNvGraphicFramePr>
            <a:graphicFrameLocks noChangeAspect="1"/>
          </p:cNvGraphicFramePr>
          <p:nvPr/>
        </p:nvGraphicFramePr>
        <p:xfrm>
          <a:off x="3930650" y="5768975"/>
          <a:ext cx="1331913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1" imgW="622300" imgH="279400" progId="Equation.DSMT4">
                  <p:embed/>
                </p:oleObj>
              </mc:Choice>
              <mc:Fallback>
                <p:oleObj name="" r:id="rId11" imgW="622300" imgH="279400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30650" y="5768975"/>
                        <a:ext cx="1331913" cy="5953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6"/>
          <p:cNvGraphicFramePr>
            <a:graphicFrameLocks noChangeAspect="1"/>
          </p:cNvGraphicFramePr>
          <p:nvPr/>
        </p:nvGraphicFramePr>
        <p:xfrm>
          <a:off x="4437063" y="1493838"/>
          <a:ext cx="3724275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3" imgW="8458200" imgH="1504950" progId="Mathcad">
                  <p:embed/>
                </p:oleObj>
              </mc:Choice>
              <mc:Fallback>
                <p:oleObj name="" r:id="rId13" imgW="8458200" imgH="1504950" progId="Mathcad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37063" y="1493838"/>
                        <a:ext cx="3724275" cy="15049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40" grpId="0"/>
      <p:bldP spid="4" grpId="0"/>
      <p:bldP spid="1043" grpId="0"/>
      <p:bldP spid="1046" grpId="0"/>
    </p:bld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5440</Words>
  <Application>WPS Presentation</Application>
  <PresentationFormat>Экран (4:3)</PresentationFormat>
  <Paragraphs>323</Paragraphs>
  <Slides>31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76</vt:i4>
      </vt:variant>
      <vt:variant>
        <vt:lpstr>幻灯片标题</vt:lpstr>
      </vt:variant>
      <vt:variant>
        <vt:i4>31</vt:i4>
      </vt:variant>
    </vt:vector>
  </HeadingPairs>
  <TitlesOfParts>
    <vt:vector size="118" baseType="lpstr">
      <vt:lpstr>Arial</vt:lpstr>
      <vt:lpstr>SimSun</vt:lpstr>
      <vt:lpstr>Wingdings</vt:lpstr>
      <vt:lpstr>Arial Black</vt:lpstr>
      <vt:lpstr>Times New Roman</vt:lpstr>
      <vt:lpstr>Calibri</vt:lpstr>
      <vt:lpstr>Microsoft YaHei</vt:lpstr>
      <vt:lpstr>Arial Unicode MS</vt:lpstr>
      <vt:lpstr>Symbol</vt:lpstr>
      <vt:lpstr>Tahoma</vt:lpstr>
      <vt:lpstr>Пиксел</vt:lpstr>
      <vt:lpstr>Word.Picture.8</vt:lpstr>
      <vt:lpstr>Equation.DSMT4</vt:lpstr>
      <vt:lpstr>Equation.DSMT4</vt:lpstr>
      <vt:lpstr>Equation.DSMT4</vt:lpstr>
      <vt:lpstr>Mathcad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Word.Picture.8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Word.Picture.8</vt:lpstr>
      <vt:lpstr>Equation.DSMT4</vt:lpstr>
      <vt:lpstr>Equation.DSMT4</vt:lpstr>
      <vt:lpstr>Word.Picture.8</vt:lpstr>
      <vt:lpstr>Equation.DSMT4</vt:lpstr>
      <vt:lpstr>Word.Picture.8</vt:lpstr>
      <vt:lpstr>Equation.DSMT4</vt:lpstr>
      <vt:lpstr>Equation.DSMT4</vt:lpstr>
      <vt:lpstr>Equation.DSMT4</vt:lpstr>
      <vt:lpstr>Equation.DSMT4</vt:lpstr>
      <vt:lpstr>Equation.DSMT4</vt:lpstr>
      <vt:lpstr>Word.Picture.8</vt:lpstr>
      <vt:lpstr>Equation.DSMT4</vt:lpstr>
      <vt:lpstr>Equation.DSMT4</vt:lpstr>
      <vt:lpstr>Equation.DSMT4</vt:lpstr>
      <vt:lpstr>Equation.DSMT4</vt:lpstr>
      <vt:lpstr>Equation.DSMT4</vt:lpstr>
      <vt:lpstr>Word.Picture.8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Word.Picture.8</vt:lpstr>
      <vt:lpstr>Equation.DSMT4</vt:lpstr>
      <vt:lpstr>Word.Picture.8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Mathcad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Математические модели сообщений, сигналов и помех</vt:lpstr>
      <vt:lpstr>PowerPoint 演示文稿</vt:lpstr>
      <vt:lpstr>PowerPoint 演示文稿</vt:lpstr>
      <vt:lpstr>PowerPoint 演示文稿</vt:lpstr>
      <vt:lpstr>PowerPoint 演示文稿</vt:lpstr>
      <vt:lpstr>Системы и каналы связи</vt:lpstr>
      <vt:lpstr>PowerPoint 演示文稿</vt:lpstr>
      <vt:lpstr>Модели сигналов</vt:lpstr>
      <vt:lpstr>Модели простейших аналоговых сигналов</vt:lpstr>
      <vt:lpstr>Связь гармонических колебаний</vt:lpstr>
      <vt:lpstr>Вещественная и мнимая части  комплексного гармонического колебания</vt:lpstr>
      <vt:lpstr>Трёхмерный график комплексного гармонического колебания</vt:lpstr>
      <vt:lpstr>Периодические сигналы</vt:lpstr>
      <vt:lpstr>Функция включения Хэвисайда</vt:lpstr>
      <vt:lpstr>Дирак Дельта-функциясы </vt:lpstr>
      <vt:lpstr>Дельта-функция Дирака</vt:lpstr>
      <vt:lpstr>Связь функции Хэвисайда и  дельта-функции Дирака</vt:lpstr>
      <vt:lpstr>Динамическое представление сигналов</vt:lpstr>
      <vt:lpstr>Динамическое представление сигналов</vt:lpstr>
      <vt:lpstr>Модели простейших дискретных сигналов</vt:lpstr>
      <vt:lpstr>Модели простейших дискретных сигналов</vt:lpstr>
      <vt:lpstr>Модели простейших дискретных сигналов</vt:lpstr>
      <vt:lpstr>Модели простейших дискретных сигналов</vt:lpstr>
      <vt:lpstr>Представление дискретных сигналов суммой сдвинутых дельта-последовательностей</vt:lpstr>
      <vt:lpstr>Современные модели сигналов</vt:lpstr>
      <vt:lpstr>PowerPoint 演示文稿</vt:lpstr>
      <vt:lpstr>Представление сигналов векторами</vt:lpstr>
      <vt:lpstr>Представление сигналов векторами</vt:lpstr>
      <vt:lpstr>Линейное пространство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ЭЛЕКТРИЧЕСКОЙ СВЯЗИ</dc:title>
  <dc:creator>ВН</dc:creator>
  <cp:lastModifiedBy>пк1</cp:lastModifiedBy>
  <cp:revision>363</cp:revision>
  <dcterms:created xsi:type="dcterms:W3CDTF">2008-01-08T06:46:00Z</dcterms:created>
  <dcterms:modified xsi:type="dcterms:W3CDTF">2022-09-06T14:02:40Z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D3E576C8B61E420E880E2F5916DE267C</vt:lpwstr>
  </property>
  <property fmtid="{D5CDD505-2E9C-101B-9397-08002B2CF9AE}" pid="3" name="KSOProductBuildVer">
    <vt:lpwstr>1033-11.2.0.11306</vt:lpwstr>
  </property>
</Properties>
</file>